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56.jpeg" ContentType="image/jpeg"/>
  <Override PartName="/ppt/media/image27.png" ContentType="image/png"/>
  <Override PartName="/ppt/media/image4.png" ContentType="image/png"/>
  <Override PartName="/ppt/media/image34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42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2193588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58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ildobjekt 10" descr=""/>
          <p:cNvPicPr/>
          <p:nvPr/>
        </p:nvPicPr>
        <p:blipFill>
          <a:blip r:embed="rId2"/>
          <a:stretch/>
        </p:blipFill>
        <p:spPr>
          <a:xfrm>
            <a:off x="11601720" y="6336360"/>
            <a:ext cx="335880" cy="537840"/>
          </a:xfrm>
          <a:prstGeom prst="rect">
            <a:avLst/>
          </a:prstGeom>
          <a:ln w="0">
            <a:noFill/>
          </a:ln>
        </p:spPr>
      </p:pic>
      <p:sp>
        <p:nvSpPr>
          <p:cNvPr id="1" name="Rektangel 1"/>
          <p:cNvSpPr/>
          <p:nvPr/>
        </p:nvSpPr>
        <p:spPr>
          <a:xfrm>
            <a:off x="0" y="0"/>
            <a:ext cx="12192840" cy="13712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sv-SE" sz="1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2593440"/>
            <a:ext cx="10516320" cy="157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sv-SE" sz="5000" spc="-1" strike="noStrike">
                <a:solidFill>
                  <a:srgbClr val="ffffff"/>
                </a:solidFill>
                <a:latin typeface="Source Sans Pro SemiBold"/>
                <a:ea typeface="Source Sans Pro SemiBold"/>
              </a:rPr>
              <a:t>Titel</a:t>
            </a:r>
            <a:endParaRPr b="0" lang="en-US" sz="50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8080" y="5594400"/>
            <a:ext cx="10719360" cy="56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sv-SE" sz="2800" spc="-1" strike="noStrike">
                <a:solidFill>
                  <a:srgbClr val="ffffff"/>
                </a:solidFill>
                <a:latin typeface="Source Sans Pro SemiBold"/>
                <a:ea typeface="Source Sans Pro SemiBold"/>
              </a:rPr>
              <a:t>Nam</a:t>
            </a:r>
            <a:r>
              <a:rPr b="0" lang="sv-SE" sz="2800" spc="-1" strike="noStrike">
                <a:solidFill>
                  <a:srgbClr val="ffffff"/>
                </a:solidFill>
                <a:latin typeface="Source Sans Pro SemiBold"/>
                <a:ea typeface="Source Sans Pro SemiBold"/>
              </a:rPr>
              <a:t>n </a:t>
            </a:r>
            <a:r>
              <a:rPr b="0" lang="sv-SE" sz="2800" spc="-1" strike="noStrike">
                <a:solidFill>
                  <a:srgbClr val="ffffff"/>
                </a:solidFill>
                <a:latin typeface="Source Sans Pro SemiBold"/>
                <a:ea typeface="Source Sans Pro SemiBold"/>
              </a:rPr>
              <a:t>Efter</a:t>
            </a:r>
            <a:r>
              <a:rPr b="0" lang="sv-SE" sz="2800" spc="-1" strike="noStrike">
                <a:solidFill>
                  <a:srgbClr val="ffffff"/>
                </a:solidFill>
                <a:latin typeface="Source Sans Pro SemiBold"/>
                <a:ea typeface="Source Sans Pro SemiBold"/>
              </a:rPr>
              <a:t>nam</a:t>
            </a:r>
            <a:r>
              <a:rPr b="0" lang="sv-SE" sz="2800" spc="-1" strike="noStrike">
                <a:solidFill>
                  <a:srgbClr val="ffffff"/>
                </a:solidFill>
                <a:latin typeface="Source Sans Pro SemiBold"/>
                <a:ea typeface="Source Sans Pro SemiBold"/>
              </a:rPr>
              <a:t>n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4" name="" descr=""/>
          <p:cNvPicPr/>
          <p:nvPr/>
        </p:nvPicPr>
        <p:blipFill>
          <a:blip r:embed="rId3"/>
          <a:stretch/>
        </p:blipFill>
        <p:spPr>
          <a:xfrm>
            <a:off x="792000" y="360000"/>
            <a:ext cx="4102200" cy="541080"/>
          </a:xfrm>
          <a:prstGeom prst="rect">
            <a:avLst/>
          </a:prstGeom>
          <a:ln w="0">
            <a:noFill/>
          </a:ln>
        </p:spPr>
      </p:pic>
      <p:pic>
        <p:nvPicPr>
          <p:cNvPr id="5" name="" descr=""/>
          <p:cNvPicPr/>
          <p:nvPr/>
        </p:nvPicPr>
        <p:blipFill>
          <a:blip r:embed="rId4"/>
          <a:stretch/>
        </p:blipFill>
        <p:spPr>
          <a:xfrm>
            <a:off x="10261080" y="0"/>
            <a:ext cx="1175400" cy="1211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objekt 10" descr=""/>
          <p:cNvPicPr/>
          <p:nvPr/>
        </p:nvPicPr>
        <p:blipFill>
          <a:blip r:embed="rId2"/>
          <a:stretch/>
        </p:blipFill>
        <p:spPr>
          <a:xfrm>
            <a:off x="11601720" y="6336360"/>
            <a:ext cx="335880" cy="5378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6320" cy="124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Source Sans Pro"/>
              </a:rPr>
              <a:t>Skriv rubrik här</a:t>
            </a:r>
            <a:endParaRPr b="0" lang="en-US" sz="44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606680"/>
            <a:ext cx="10516320" cy="450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0581a"/>
              </a:buClr>
              <a:buFont typeface="Wingdings" charset="2"/>
              <a:buChar char=""/>
              <a:tabLst>
                <a:tab algn="l" pos="0"/>
              </a:tabLst>
            </a:pPr>
            <a:r>
              <a:rPr b="0" lang="sv-SE" sz="2800" spc="-1" strike="noStrike">
                <a:solidFill>
                  <a:srgbClr val="000000"/>
                </a:solidFill>
                <a:latin typeface="Source Sans Pro"/>
              </a:rPr>
              <a:t>Skriv text här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f0581a"/>
              </a:buClr>
              <a:buFont typeface="Wingdings" charset="2"/>
              <a:buChar char="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Source Sans Pro"/>
              </a:rPr>
              <a:t>Nivå två</a:t>
            </a:r>
            <a:endParaRPr b="0" lang="en-US" sz="2400" spc="-1" strike="noStrike">
              <a:solidFill>
                <a:srgbClr val="000000"/>
              </a:solidFill>
              <a:latin typeface="Jost* Light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f0581a"/>
              </a:buClr>
              <a:buFont typeface="Wingdings" charset="2"/>
              <a:buChar char=""/>
              <a:tabLst>
                <a:tab algn="l" pos="0"/>
              </a:tabLst>
            </a:pPr>
            <a:r>
              <a:rPr b="0" lang="sv-SE" sz="2000" spc="-1" strike="noStrike">
                <a:solidFill>
                  <a:srgbClr val="000000"/>
                </a:solidFill>
                <a:latin typeface="Source Sans Pro"/>
              </a:rPr>
              <a:t>Nivå tre</a:t>
            </a:r>
            <a:endParaRPr b="0" lang="en-US" sz="2000" spc="-1" strike="noStrike">
              <a:solidFill>
                <a:srgbClr val="000000"/>
              </a:solidFill>
              <a:latin typeface="Jost* Light"/>
            </a:endParaRPr>
          </a:p>
        </p:txBody>
      </p:sp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9758880" y="6084360"/>
            <a:ext cx="1941840" cy="25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ildobjekt 10" descr=""/>
          <p:cNvPicPr/>
          <p:nvPr/>
        </p:nvPicPr>
        <p:blipFill>
          <a:blip r:embed="rId2"/>
          <a:stretch/>
        </p:blipFill>
        <p:spPr>
          <a:xfrm>
            <a:off x="11601720" y="6336360"/>
            <a:ext cx="335880" cy="53784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632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Source Sans Pro"/>
              </a:rPr>
              <a:t>Rubrik</a:t>
            </a:r>
            <a:endParaRPr b="0" lang="en-US" sz="44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172560" y="1691640"/>
            <a:ext cx="5183280" cy="82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sv-SE" sz="2400" spc="-1" strike="noStrike">
                <a:solidFill>
                  <a:srgbClr val="000000"/>
                </a:solidFill>
                <a:latin typeface="Source Sans Pro"/>
              </a:rPr>
              <a:t>Bakgrundstext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172560" y="2515320"/>
            <a:ext cx="5183280" cy="32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2800" spc="-1" strike="noStrike">
                <a:solidFill>
                  <a:srgbClr val="000000"/>
                </a:solidFill>
                <a:latin typeface="Source Sans Pro"/>
              </a:rPr>
              <a:t>Bakgrundstext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Source Sans Pro"/>
              </a:rPr>
              <a:t>Nivå två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000" spc="-1" strike="noStrike">
                <a:solidFill>
                  <a:srgbClr val="000000"/>
                </a:solidFill>
                <a:latin typeface="Source Sans Pro"/>
              </a:rPr>
              <a:t>Nivå tre</a:t>
            </a:r>
            <a:endParaRPr b="0" lang="en-US" sz="20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36640" y="1684080"/>
            <a:ext cx="5183280" cy="82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v-SE" sz="2400" spc="-1" strike="noStrike">
                <a:solidFill>
                  <a:srgbClr val="000000"/>
                </a:solidFill>
                <a:latin typeface="Source Sans Pro"/>
              </a:rPr>
              <a:t>Bakgrundstext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836640" y="2507760"/>
            <a:ext cx="5183280" cy="32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2800" spc="-1" strike="noStrike">
                <a:solidFill>
                  <a:srgbClr val="000000"/>
                </a:solidFill>
                <a:latin typeface="Source Sans Pro"/>
              </a:rPr>
              <a:t>Bakgrundstext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lvl="1" marL="685800" indent="-228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Source Sans Pro"/>
              </a:rPr>
              <a:t>Nivå två</a:t>
            </a:r>
            <a:endParaRPr b="0" lang="en-US" sz="2400" spc="-1" strike="noStrike">
              <a:solidFill>
                <a:srgbClr val="000000"/>
              </a:solidFill>
              <a:latin typeface="Source Sans Pro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000" spc="-1" strike="noStrike">
                <a:solidFill>
                  <a:srgbClr val="000000"/>
                </a:solidFill>
                <a:latin typeface="Source Sans Pro"/>
              </a:rPr>
              <a:t>Nivå tre</a:t>
            </a:r>
            <a:endParaRPr b="0" lang="en-US" sz="20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9758880" y="6084360"/>
            <a:ext cx="1941840" cy="25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ildobjekt 10" descr=""/>
          <p:cNvPicPr/>
          <p:nvPr/>
        </p:nvPicPr>
        <p:blipFill>
          <a:blip r:embed="rId2"/>
          <a:stretch/>
        </p:blipFill>
        <p:spPr>
          <a:xfrm>
            <a:off x="11601720" y="6336360"/>
            <a:ext cx="335880" cy="53784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427320"/>
            <a:ext cx="10516320" cy="70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Source Sans Pro"/>
              </a:rPr>
              <a:t>Rubrik</a:t>
            </a:r>
            <a:endParaRPr b="0" lang="en-US" sz="44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38080" y="1366920"/>
            <a:ext cx="10516320" cy="430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Source Sans Pro"/>
              </a:rPr>
              <a:t>Klicka på ikonen för att lägga till en bild</a:t>
            </a:r>
            <a:endParaRPr b="0" lang="en-US" sz="1800" spc="-1" strike="noStrike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838080" y="5677920"/>
            <a:ext cx="4360320" cy="26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1200" spc="-1" strike="noStrike">
                <a:solidFill>
                  <a:srgbClr val="000000"/>
                </a:solidFill>
                <a:latin typeface="Source Sans Pro"/>
              </a:rPr>
              <a:t>Foto: Namn på fotograf</a:t>
            </a:r>
            <a:endParaRPr b="0" lang="en-US" sz="12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9758880" y="6084360"/>
            <a:ext cx="1941840" cy="256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Bildobjekt 10" descr=""/>
          <p:cNvPicPr/>
          <p:nvPr/>
        </p:nvPicPr>
        <p:blipFill>
          <a:blip r:embed="rId2"/>
          <a:stretch/>
        </p:blipFill>
        <p:spPr>
          <a:xfrm>
            <a:off x="11601720" y="6336360"/>
            <a:ext cx="335880" cy="53784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1126080" y="2479320"/>
            <a:ext cx="9854640" cy="130068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Source Sans Pro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Source Sans Pro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Source Sans Pro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Source Sans Pro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Source Sans Pro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Source Sans Pro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Source Sans Pro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Source Sans Pro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Source Sans Pro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Source Sans Pro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Source Sans Pro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Source Sans Pro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Source Sans Pro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Source Sans Pro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4"/>
          <a:stretch/>
        </p:blipFill>
        <p:spPr>
          <a:xfrm>
            <a:off x="10261080" y="0"/>
            <a:ext cx="1175400" cy="1211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sv-S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0.png"/><Relationship Id="rId10" Type="http://schemas.openxmlformats.org/officeDocument/2006/relationships/image" Target="../media/image40.png"/><Relationship Id="rId11" Type="http://schemas.openxmlformats.org/officeDocument/2006/relationships/image" Target="../media/image43.png"/><Relationship Id="rId1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43.png"/><Relationship Id="rId3" Type="http://schemas.openxmlformats.org/officeDocument/2006/relationships/image" Target="../media/image37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0.png"/><Relationship Id="rId7" Type="http://schemas.openxmlformats.org/officeDocument/2006/relationships/image" Target="../media/image46.png"/><Relationship Id="rId8" Type="http://schemas.openxmlformats.org/officeDocument/2006/relationships/image" Target="../media/image40.png"/><Relationship Id="rId9" Type="http://schemas.openxmlformats.org/officeDocument/2006/relationships/image" Target="../media/image40.png"/><Relationship Id="rId10" Type="http://schemas.openxmlformats.org/officeDocument/2006/relationships/image" Target="../media/image47.png"/><Relationship Id="rId11" Type="http://schemas.openxmlformats.org/officeDocument/2006/relationships/image" Target="../media/image36.png"/><Relationship Id="rId1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https://spraakbanken.gu.se/swe/forskning" TargetMode="External"/><Relationship Id="rId2" Type="http://schemas.openxmlformats.org/officeDocument/2006/relationships/hyperlink" Target="https://spraakbanken.gu.se/swe/publikationer" TargetMode="External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spraakbanken.gu.se/" TargetMode="External"/><Relationship Id="rId5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spraakbanken.gu.se/resurser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58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ktangel 1"/>
          <p:cNvSpPr/>
          <p:nvPr/>
        </p:nvSpPr>
        <p:spPr>
          <a:xfrm>
            <a:off x="0" y="0"/>
            <a:ext cx="12192840" cy="18378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sv-SE" sz="1800" spc="-1" strike="noStrike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10039680" y="0"/>
            <a:ext cx="1396800" cy="144000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38080" y="2400480"/>
            <a:ext cx="10516320" cy="396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v-SE" sz="7200" spc="-1" strike="noStrike" cap="all">
                <a:solidFill>
                  <a:srgbClr val="ffffff"/>
                </a:solidFill>
                <a:latin typeface="Jost* Medium"/>
              </a:rPr>
              <a:t>Språkbanken</a:t>
            </a:r>
            <a:br>
              <a:rPr sz="7200"/>
            </a:br>
            <a:r>
              <a:rPr b="0" lang="sv-SE" sz="7200" spc="-1" strike="noStrike" cap="all">
                <a:solidFill>
                  <a:srgbClr val="ffffff"/>
                </a:solidFill>
                <a:latin typeface="Jost* Medium"/>
              </a:rPr>
              <a:t>för</a:t>
            </a:r>
            <a:br>
              <a:rPr sz="7200"/>
            </a:br>
            <a:r>
              <a:rPr b="0" lang="sv-SE" sz="7200" spc="-1" strike="noStrike" cap="all">
                <a:solidFill>
                  <a:srgbClr val="ffffff"/>
                </a:solidFill>
                <a:latin typeface="Jost* Medium"/>
              </a:rPr>
              <a:t>nybörjare</a:t>
            </a:r>
            <a:endParaRPr b="0" lang="sv-SE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2"/>
          <a:stretch/>
        </p:blipFill>
        <p:spPr>
          <a:xfrm>
            <a:off x="900000" y="196920"/>
            <a:ext cx="8280000" cy="1315440"/>
          </a:xfrm>
          <a:prstGeom prst="rect">
            <a:avLst/>
          </a:prstGeom>
          <a:ln w="0">
            <a:noFill/>
          </a:ln>
        </p:spPr>
      </p:pic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10620000" y="6300000"/>
            <a:ext cx="1539360" cy="56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v-SE" sz="2800" spc="-1" strike="noStrike">
                <a:solidFill>
                  <a:srgbClr val="000000"/>
                </a:solidFill>
                <a:latin typeface="Jost* Medium"/>
                <a:ea typeface="Source Sans Pro SemiBold"/>
              </a:rPr>
              <a:t>2023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Språkbankens viktigaste plattformar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3600000" y="1715760"/>
            <a:ext cx="7740000" cy="468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Korp</a:t>
            </a: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: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en sökmotor som ger tillgång till 30 miljarder ord i Språkbankens korpusar.</a:t>
            </a:r>
            <a:endParaRPr b="0" lang="en-US" sz="24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Karp</a:t>
            </a: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: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en plattform för att arbeta med våra lexikon.</a:t>
            </a:r>
            <a:endParaRPr b="0" lang="en-US" sz="24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Sparv</a:t>
            </a: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: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en annoteringsplattform som kan berika texter med morfologisk, syntaktisk och semantisk information.</a:t>
            </a:r>
            <a:endParaRPr b="0" lang="en-US" sz="24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Strix: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en sökmotor som är dokumentcentrerad och kan ta större hänsyn till dokumentets semantiska innehåll.</a:t>
            </a:r>
            <a:endParaRPr b="0" lang="en-US" sz="24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Mink</a:t>
            </a:r>
            <a:r>
              <a:rPr b="1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: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en plattform där du kan tillämpa våra språkteknologiska metoder på texter som du själv har samlat in.</a:t>
            </a:r>
            <a:endParaRPr b="0" lang="en-US" sz="24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898920" y="4701600"/>
            <a:ext cx="2336760" cy="701640"/>
          </a:xfrm>
          <a:prstGeom prst="rect">
            <a:avLst/>
          </a:prstGeom>
          <a:ln w="0">
            <a:noFill/>
          </a:ln>
        </p:spPr>
      </p:pic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898920" y="3674880"/>
            <a:ext cx="1889280" cy="765000"/>
          </a:xfrm>
          <a:prstGeom prst="rect">
            <a:avLst/>
          </a:prstGeom>
          <a:ln w="0">
            <a:noFill/>
          </a:ln>
        </p:spPr>
      </p:pic>
      <p:pic>
        <p:nvPicPr>
          <p:cNvPr id="282" name="" descr=""/>
          <p:cNvPicPr/>
          <p:nvPr/>
        </p:nvPicPr>
        <p:blipFill>
          <a:blip r:embed="rId3"/>
          <a:stretch/>
        </p:blipFill>
        <p:spPr>
          <a:xfrm>
            <a:off x="898920" y="1689480"/>
            <a:ext cx="2311200" cy="753840"/>
          </a:xfrm>
          <a:prstGeom prst="rect">
            <a:avLst/>
          </a:prstGeom>
          <a:ln w="0">
            <a:noFill/>
          </a:ln>
        </p:spPr>
      </p:pic>
      <p:pic>
        <p:nvPicPr>
          <p:cNvPr id="283" name="" descr=""/>
          <p:cNvPicPr/>
          <p:nvPr/>
        </p:nvPicPr>
        <p:blipFill>
          <a:blip r:embed="rId4"/>
          <a:stretch/>
        </p:blipFill>
        <p:spPr>
          <a:xfrm>
            <a:off x="898920" y="5676480"/>
            <a:ext cx="1779480" cy="742680"/>
          </a:xfrm>
          <a:prstGeom prst="rect">
            <a:avLst/>
          </a:prstGeom>
          <a:ln w="0">
            <a:noFill/>
          </a:ln>
        </p:spPr>
      </p:pic>
      <p:pic>
        <p:nvPicPr>
          <p:cNvPr id="284" name="" descr=""/>
          <p:cNvPicPr/>
          <p:nvPr/>
        </p:nvPicPr>
        <p:blipFill>
          <a:blip r:embed="rId5"/>
          <a:stretch/>
        </p:blipFill>
        <p:spPr>
          <a:xfrm>
            <a:off x="889560" y="2745360"/>
            <a:ext cx="1969560" cy="6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Korp?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en sökmotor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avsedd för undersökningar av språkliga fenomen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7872120" y="180000"/>
            <a:ext cx="3935880" cy="128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Ordsökning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Ger information om ordets frekvens och visar alla dess förekomster i kontext. Ordet </a:t>
            </a: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kyssa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7872120" y="180000"/>
            <a:ext cx="3935880" cy="128376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9" descr=""/>
          <p:cNvPicPr/>
          <p:nvPr/>
        </p:nvPicPr>
        <p:blipFill>
          <a:blip r:embed="rId2"/>
          <a:stretch/>
        </p:blipFill>
        <p:spPr>
          <a:xfrm>
            <a:off x="836640" y="2873160"/>
            <a:ext cx="9143640" cy="2789280"/>
          </a:xfrm>
          <a:prstGeom prst="rect">
            <a:avLst/>
          </a:prstGeom>
          <a:ln w="0">
            <a:noFill/>
          </a:ln>
        </p:spPr>
      </p:pic>
      <p:sp>
        <p:nvSpPr>
          <p:cNvPr id="292" name="Oval 8"/>
          <p:cNvSpPr/>
          <p:nvPr/>
        </p:nvSpPr>
        <p:spPr>
          <a:xfrm>
            <a:off x="1484640" y="3305160"/>
            <a:ext cx="503640" cy="215640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sv-SE" sz="1800" spc="-1" strike="noStrike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93" name="TextBox 16"/>
          <p:cNvSpPr/>
          <p:nvPr/>
        </p:nvSpPr>
        <p:spPr>
          <a:xfrm>
            <a:off x="2060640" y="3228480"/>
            <a:ext cx="1151640" cy="36468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Jost* Light"/>
                <a:ea typeface="ＭＳ Ｐゴシック"/>
              </a:rPr>
              <a:t>Frekvens</a:t>
            </a:r>
            <a:endParaRPr b="0" lang="sv-SE" sz="1800" spc="-1" strike="noStrike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94" name="TextBox 17"/>
          <p:cNvSpPr/>
          <p:nvPr/>
        </p:nvSpPr>
        <p:spPr>
          <a:xfrm>
            <a:off x="2456640" y="3733200"/>
            <a:ext cx="359640" cy="179388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v-SE" sz="1600" spc="-1" strike="noStrike">
                <a:solidFill>
                  <a:srgbClr val="000000"/>
                </a:solidFill>
                <a:latin typeface="Jost* Light"/>
                <a:ea typeface="ＭＳ Ｐゴシック"/>
              </a:rPr>
              <a:t>Exempe</a:t>
            </a:r>
            <a:endParaRPr b="0" lang="sv-SE" sz="1600" spc="-1" strike="noStrike">
              <a:solidFill>
                <a:srgbClr val="000000"/>
              </a:solidFill>
              <a:latin typeface="Jost* Light"/>
            </a:endParaRPr>
          </a:p>
          <a:p>
            <a:pPr>
              <a:lnSpc>
                <a:spcPct val="100000"/>
              </a:lnSpc>
            </a:pPr>
            <a:r>
              <a:rPr b="0" lang="sv-SE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</a:t>
            </a:r>
            <a:endParaRPr b="0" lang="sv-SE" sz="1600" spc="-1" strike="noStrike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95" name="Oval 10"/>
          <p:cNvSpPr/>
          <p:nvPr/>
        </p:nvSpPr>
        <p:spPr>
          <a:xfrm>
            <a:off x="5949000" y="3762360"/>
            <a:ext cx="1367640" cy="334440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sv-SE" sz="1800" spc="-1" strike="noStrike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96" name="TextBox 18"/>
          <p:cNvSpPr/>
          <p:nvPr/>
        </p:nvSpPr>
        <p:spPr>
          <a:xfrm>
            <a:off x="3751920" y="3600000"/>
            <a:ext cx="2160360" cy="36468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Jost* Light"/>
                <a:ea typeface="ＭＳ Ｐゴシック"/>
              </a:rPr>
              <a:t>Namn på korpus</a:t>
            </a:r>
            <a:endParaRPr b="0" lang="sv-SE" sz="1800" spc="-1" strike="noStrike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97" name="TextBox 19"/>
          <p:cNvSpPr/>
          <p:nvPr/>
        </p:nvSpPr>
        <p:spPr>
          <a:xfrm>
            <a:off x="8717400" y="2700000"/>
            <a:ext cx="1258200" cy="639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Jost* Light"/>
                <a:ea typeface="ＭＳ Ｐゴシック"/>
              </a:rPr>
              <a:t>Info om korpusen</a:t>
            </a:r>
            <a:endParaRPr b="0" lang="sv-SE" sz="1800" spc="-1" strike="noStrike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98" name="TextBox 20"/>
          <p:cNvSpPr/>
          <p:nvPr/>
        </p:nvSpPr>
        <p:spPr>
          <a:xfrm>
            <a:off x="8973360" y="3929760"/>
            <a:ext cx="1008000" cy="639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Jost* Light"/>
                <a:ea typeface="ＭＳ Ｐゴシック"/>
              </a:rPr>
              <a:t>Info om ordet</a:t>
            </a:r>
            <a:endParaRPr b="0" lang="sv-SE" sz="1800" spc="-1" strike="noStrike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99" name="Oval 11"/>
          <p:cNvSpPr/>
          <p:nvPr/>
        </p:nvSpPr>
        <p:spPr>
          <a:xfrm>
            <a:off x="8109360" y="4673160"/>
            <a:ext cx="1872000" cy="719640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sv-SE" sz="1800" spc="-1" strike="noStrike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300" name="TextBox 21"/>
          <p:cNvSpPr/>
          <p:nvPr/>
        </p:nvSpPr>
        <p:spPr>
          <a:xfrm>
            <a:off x="6705360" y="5508000"/>
            <a:ext cx="2654640" cy="639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Jost* Light"/>
                <a:ea typeface="ＭＳ Ｐゴシック"/>
              </a:rPr>
              <a:t>Ibland gör den automatiska analysen fel.</a:t>
            </a:r>
            <a:endParaRPr b="0" lang="sv-SE" sz="1800" spc="-1" strike="noStrike">
              <a:solidFill>
                <a:srgbClr val="000000"/>
              </a:solidFill>
              <a:latin typeface="Jost*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Trenddiagram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Språkförändring: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7872120" y="180000"/>
            <a:ext cx="3935880" cy="128376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0" descr=""/>
          <p:cNvPicPr/>
          <p:nvPr/>
        </p:nvPicPr>
        <p:blipFill>
          <a:blip r:embed="rId2"/>
          <a:stretch/>
        </p:blipFill>
        <p:spPr>
          <a:xfrm>
            <a:off x="836640" y="2520000"/>
            <a:ext cx="9683280" cy="360000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1" descr=""/>
          <p:cNvPicPr/>
          <p:nvPr/>
        </p:nvPicPr>
        <p:blipFill>
          <a:blip r:embed="rId3"/>
          <a:stretch/>
        </p:blipFill>
        <p:spPr>
          <a:xfrm>
            <a:off x="8250120" y="3017160"/>
            <a:ext cx="2129760" cy="58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838080" y="606960"/>
            <a:ext cx="105163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75000"/>
              </a:lnSpc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Jämförelser baserade</a:t>
            </a:r>
            <a:br>
              <a:rPr sz="4200"/>
            </a:b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på sannolikhet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836640" y="1967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Vilka partier fokuserar på utbildning och vilka på sjukvård i sina program och manifest?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08" name="" descr=""/>
          <p:cNvPicPr/>
          <p:nvPr/>
        </p:nvPicPr>
        <p:blipFill>
          <a:blip r:embed="rId1"/>
          <a:stretch/>
        </p:blipFill>
        <p:spPr>
          <a:xfrm>
            <a:off x="7872120" y="180000"/>
            <a:ext cx="3935880" cy="128376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2" descr=""/>
          <p:cNvPicPr/>
          <p:nvPr/>
        </p:nvPicPr>
        <p:blipFill>
          <a:blip r:embed="rId2"/>
          <a:stretch/>
        </p:blipFill>
        <p:spPr>
          <a:xfrm>
            <a:off x="867600" y="3003480"/>
            <a:ext cx="8750520" cy="329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Ordbilder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836640" y="1967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Vem kysser vem/vad i Sverige och på vilket sätt?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7872120" y="180000"/>
            <a:ext cx="3935880" cy="128376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13" descr=""/>
          <p:cNvPicPr/>
          <p:nvPr/>
        </p:nvPicPr>
        <p:blipFill>
          <a:blip r:embed="rId2"/>
          <a:stretch/>
        </p:blipFill>
        <p:spPr>
          <a:xfrm>
            <a:off x="836640" y="2592000"/>
            <a:ext cx="5463360" cy="40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Karp?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Ett verktyg för att arbeta med Språkbankens lexikon.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16" name="Picture 14" descr=""/>
          <p:cNvPicPr/>
          <p:nvPr/>
        </p:nvPicPr>
        <p:blipFill>
          <a:blip r:embed="rId1"/>
          <a:stretch/>
        </p:blipFill>
        <p:spPr>
          <a:xfrm>
            <a:off x="836640" y="2340000"/>
            <a:ext cx="8703360" cy="3669840"/>
          </a:xfrm>
          <a:prstGeom prst="rect">
            <a:avLst/>
          </a:prstGeom>
          <a:ln w="0">
            <a:noFill/>
          </a:ln>
        </p:spPr>
      </p:pic>
      <p:pic>
        <p:nvPicPr>
          <p:cNvPr id="317" name="" descr=""/>
          <p:cNvPicPr/>
          <p:nvPr/>
        </p:nvPicPr>
        <p:blipFill>
          <a:blip r:embed="rId2"/>
          <a:stretch/>
        </p:blipFill>
        <p:spPr>
          <a:xfrm>
            <a:off x="7930440" y="324360"/>
            <a:ext cx="3423960" cy="110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SALDO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Hur ser det semantiska grannskapet ut för ordet </a:t>
            </a: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hus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7930440" y="324360"/>
            <a:ext cx="3423960" cy="11008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15" descr=""/>
          <p:cNvPicPr/>
          <p:nvPr/>
        </p:nvPicPr>
        <p:blipFill>
          <a:blip r:embed="rId2"/>
          <a:stretch/>
        </p:blipFill>
        <p:spPr>
          <a:xfrm>
            <a:off x="836640" y="2267280"/>
            <a:ext cx="9143640" cy="381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Etymologisk ordbok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Från vilka språk har svenskan lånat mest?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7930440" y="324360"/>
            <a:ext cx="3423960" cy="110088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20" descr=""/>
          <p:cNvPicPr/>
          <p:nvPr/>
        </p:nvPicPr>
        <p:blipFill>
          <a:blip r:embed="rId2"/>
          <a:stretch/>
        </p:blipFill>
        <p:spPr>
          <a:xfrm>
            <a:off x="836640" y="2451240"/>
            <a:ext cx="6067080" cy="84744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21" descr=""/>
          <p:cNvPicPr/>
          <p:nvPr/>
        </p:nvPicPr>
        <p:blipFill>
          <a:blip r:embed="rId3"/>
          <a:stretch/>
        </p:blipFill>
        <p:spPr>
          <a:xfrm>
            <a:off x="2286360" y="3299040"/>
            <a:ext cx="2095200" cy="3180960"/>
          </a:xfrm>
          <a:prstGeom prst="rect">
            <a:avLst/>
          </a:prstGeom>
          <a:ln w="0">
            <a:noFill/>
          </a:ln>
        </p:spPr>
      </p:pic>
      <p:sp>
        <p:nvSpPr>
          <p:cNvPr id="327" name="TextBox 23"/>
          <p:cNvSpPr/>
          <p:nvPr/>
        </p:nvSpPr>
        <p:spPr>
          <a:xfrm>
            <a:off x="5238360" y="3076920"/>
            <a:ext cx="3114720" cy="1094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Sökfrågan: </a:t>
            </a:r>
            <a:r>
              <a:rPr b="0" lang="sv-SE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“hitta alla ingångar där det är angett vilket språk ordet kommer från, och det där språket inte är fornsvenska”</a:t>
            </a:r>
            <a:endParaRPr b="0" lang="sv-SE" sz="1600" spc="-1" strike="noStrike">
              <a:solidFill>
                <a:srgbClr val="000000"/>
              </a:solidFill>
              <a:latin typeface="Jost*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Diakronisk pivot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Jag vill söka efter ordet </a:t>
            </a: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kvinna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 i äldre texter, men jag vet inte riktigt hur det stavades under den period jag är intresserad av: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tretch/>
        </p:blipFill>
        <p:spPr>
          <a:xfrm>
            <a:off x="7930440" y="324360"/>
            <a:ext cx="3423960" cy="110088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17" descr=""/>
          <p:cNvPicPr/>
          <p:nvPr/>
        </p:nvPicPr>
        <p:blipFill>
          <a:blip r:embed="rId2"/>
          <a:stretch/>
        </p:blipFill>
        <p:spPr>
          <a:xfrm>
            <a:off x="1229040" y="2953800"/>
            <a:ext cx="5466960" cy="331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Innehåll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838080" y="1606680"/>
            <a:ext cx="10516320" cy="450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"/>
              </a:rPr>
              <a:t>Vad är Språkbanken Text?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"/>
              </a:rPr>
              <a:t>Vår data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"/>
              </a:rPr>
              <a:t>Våra plattformar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"/>
              </a:rPr>
              <a:t>Exempel på tillämpningar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"/>
              </a:rPr>
              <a:t>Annat vi gör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"/>
              </a:rPr>
              <a:t>Vad vi kan hjälpa till med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252" name="Picture 2" descr=""/>
          <p:cNvPicPr/>
          <p:nvPr/>
        </p:nvPicPr>
        <p:blipFill>
          <a:blip r:embed="rId1"/>
          <a:stretch/>
        </p:blipFill>
        <p:spPr>
          <a:xfrm>
            <a:off x="5564520" y="1670400"/>
            <a:ext cx="5956200" cy="2253600"/>
          </a:xfrm>
          <a:prstGeom prst="rect">
            <a:avLst/>
          </a:prstGeom>
          <a:ln w="35640">
            <a:solidFill>
              <a:srgbClr val="f0581a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Bliss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Ett system av symboler där begreppen representeras av stiliserade bilder. Vilka Bliss-bilder motsvarar </a:t>
            </a: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farfar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 och </a:t>
            </a: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mormor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34" name="" descr=""/>
          <p:cNvPicPr/>
          <p:nvPr/>
        </p:nvPicPr>
        <p:blipFill>
          <a:blip r:embed="rId1"/>
          <a:stretch/>
        </p:blipFill>
        <p:spPr>
          <a:xfrm>
            <a:off x="7930440" y="324360"/>
            <a:ext cx="3423960" cy="110088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18" descr=""/>
          <p:cNvPicPr/>
          <p:nvPr/>
        </p:nvPicPr>
        <p:blipFill>
          <a:blip r:embed="rId2"/>
          <a:stretch/>
        </p:blipFill>
        <p:spPr>
          <a:xfrm>
            <a:off x="900000" y="3060000"/>
            <a:ext cx="7405200" cy="4258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19" descr=""/>
          <p:cNvPicPr/>
          <p:nvPr/>
        </p:nvPicPr>
        <p:blipFill>
          <a:blip r:embed="rId3"/>
          <a:stretch/>
        </p:blipFill>
        <p:spPr>
          <a:xfrm>
            <a:off x="1896840" y="3513240"/>
            <a:ext cx="5285880" cy="294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MER OM Korp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Låt oss söka efter ordet </a:t>
            </a: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grym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39" name="" descr=""/>
          <p:cNvPicPr/>
          <p:nvPr/>
        </p:nvPicPr>
        <p:blipFill>
          <a:blip r:embed="rId1"/>
          <a:stretch/>
        </p:blipFill>
        <p:spPr>
          <a:xfrm>
            <a:off x="7872480" y="180000"/>
            <a:ext cx="3935880" cy="1283760"/>
          </a:xfrm>
          <a:prstGeom prst="rect">
            <a:avLst/>
          </a:prstGeom>
          <a:ln w="0">
            <a:noFill/>
          </a:ln>
        </p:spPr>
      </p:pic>
      <p:grpSp>
        <p:nvGrpSpPr>
          <p:cNvPr id="340" name=""/>
          <p:cNvGrpSpPr/>
          <p:nvPr/>
        </p:nvGrpSpPr>
        <p:grpSpPr>
          <a:xfrm>
            <a:off x="836640" y="2340000"/>
            <a:ext cx="6768360" cy="4229640"/>
            <a:chOff x="836640" y="2340000"/>
            <a:chExt cx="6768360" cy="4229640"/>
          </a:xfrm>
        </p:grpSpPr>
        <p:pic>
          <p:nvPicPr>
            <p:cNvPr id="341" name="Picture 16" descr=""/>
            <p:cNvPicPr/>
            <p:nvPr/>
          </p:nvPicPr>
          <p:blipFill>
            <a:blip r:embed="rId2"/>
            <a:stretch/>
          </p:blipFill>
          <p:spPr>
            <a:xfrm>
              <a:off x="836640" y="3005280"/>
              <a:ext cx="6768360" cy="356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2" name="Oval 12"/>
            <p:cNvSpPr/>
            <p:nvPr/>
          </p:nvSpPr>
          <p:spPr>
            <a:xfrm>
              <a:off x="3717000" y="3132000"/>
              <a:ext cx="503640" cy="35964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round/>
            </a:ln>
            <a:effectLst>
              <a:outerShdw dist="23040" dir="5400000" blurRad="399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sv-SE" sz="1800" spc="-1" strike="noStrike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3" name="TextBox 22"/>
            <p:cNvSpPr/>
            <p:nvPr/>
          </p:nvSpPr>
          <p:spPr>
            <a:xfrm>
              <a:off x="4725000" y="2340000"/>
              <a:ext cx="2088000" cy="36468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sv-SE" sz="1800" spc="-1" strike="noStrike">
                  <a:solidFill>
                    <a:srgbClr val="000000"/>
                  </a:solidFill>
                  <a:latin typeface="Jost* Light"/>
                  <a:ea typeface="ＭＳ Ｐゴシック"/>
                </a:rPr>
                <a:t>Olika betydelser!</a:t>
              </a:r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cxnSp>
          <p:nvCxnSpPr>
            <p:cNvPr id="344" name="Straight Arrow Connector 8"/>
            <p:cNvCxnSpPr/>
            <p:nvPr/>
          </p:nvCxnSpPr>
          <p:spPr>
            <a:xfrm flipV="1">
              <a:off x="4148640" y="2709000"/>
              <a:ext cx="576720" cy="423000"/>
            </a:xfrm>
            <a:prstGeom prst="straightConnector1">
              <a:avLst/>
            </a:prstGeom>
            <a:ln w="25560">
              <a:solidFill>
                <a:srgbClr val="000000"/>
              </a:solidFill>
              <a:round/>
              <a:headEnd len="med" type="triangle" w="med"/>
              <a:tailEnd len="med" type="triangle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Automatisk textanalys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Betydelserna i Korp: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7872480" y="180000"/>
            <a:ext cx="3935880" cy="1283760"/>
          </a:xfrm>
          <a:prstGeom prst="rect">
            <a:avLst/>
          </a:prstGeom>
          <a:ln w="0">
            <a:noFill/>
          </a:ln>
        </p:spPr>
      </p:pic>
      <p:grpSp>
        <p:nvGrpSpPr>
          <p:cNvPr id="348" name=""/>
          <p:cNvGrpSpPr/>
          <p:nvPr/>
        </p:nvGrpSpPr>
        <p:grpSpPr>
          <a:xfrm>
            <a:off x="836640" y="2340000"/>
            <a:ext cx="8331120" cy="3816000"/>
            <a:chOff x="836640" y="2340000"/>
            <a:chExt cx="8331120" cy="3816000"/>
          </a:xfrm>
        </p:grpSpPr>
        <p:pic>
          <p:nvPicPr>
            <p:cNvPr id="349" name="Content Placeholder 7" descr=""/>
            <p:cNvPicPr/>
            <p:nvPr/>
          </p:nvPicPr>
          <p:blipFill>
            <a:blip r:embed="rId2"/>
            <a:stretch/>
          </p:blipFill>
          <p:spPr>
            <a:xfrm>
              <a:off x="836640" y="2340000"/>
              <a:ext cx="8331120" cy="381600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350" name="Straight Arrow Connector 1"/>
            <p:cNvCxnSpPr/>
            <p:nvPr/>
          </p:nvCxnSpPr>
          <p:spPr>
            <a:xfrm>
              <a:off x="3998520" y="2555640"/>
              <a:ext cx="3456720" cy="2232720"/>
            </a:xfrm>
            <a:prstGeom prst="straightConnector1">
              <a:avLst/>
            </a:prstGeom>
            <a:ln w="25560">
              <a:solidFill>
                <a:srgbClr val="000000"/>
              </a:solidFill>
              <a:round/>
              <a:headEnd len="med" type="triangle" w="med"/>
              <a:tailEnd len="med" type="triangle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Automatisk textanalys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Betydelserna i Korp kommer från lexikonet SALDO: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7872480" y="180000"/>
            <a:ext cx="3935880" cy="1283760"/>
          </a:xfrm>
          <a:prstGeom prst="rect">
            <a:avLst/>
          </a:prstGeom>
          <a:ln w="0">
            <a:noFill/>
          </a:ln>
        </p:spPr>
      </p:pic>
      <p:grpSp>
        <p:nvGrpSpPr>
          <p:cNvPr id="354" name=""/>
          <p:cNvGrpSpPr/>
          <p:nvPr/>
        </p:nvGrpSpPr>
        <p:grpSpPr>
          <a:xfrm>
            <a:off x="1060560" y="2443680"/>
            <a:ext cx="7219440" cy="3676320"/>
            <a:chOff x="1060560" y="2443680"/>
            <a:chExt cx="7219440" cy="3676320"/>
          </a:xfrm>
        </p:grpSpPr>
        <p:pic>
          <p:nvPicPr>
            <p:cNvPr id="355" name="Picture 5" descr=""/>
            <p:cNvPicPr/>
            <p:nvPr/>
          </p:nvPicPr>
          <p:blipFill>
            <a:blip r:embed="rId2"/>
            <a:stretch/>
          </p:blipFill>
          <p:spPr>
            <a:xfrm>
              <a:off x="1060560" y="2443680"/>
              <a:ext cx="7219440" cy="367632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356" name="Straight Arrow Connector 7"/>
            <p:cNvCxnSpPr/>
            <p:nvPr/>
          </p:nvCxnSpPr>
          <p:spPr>
            <a:xfrm flipH="1">
              <a:off x="2572200" y="2757960"/>
              <a:ext cx="1800360" cy="2448720"/>
            </a:xfrm>
            <a:prstGeom prst="straightConnector1">
              <a:avLst/>
            </a:prstGeom>
            <a:ln w="25560">
              <a:solidFill>
                <a:srgbClr val="000000"/>
              </a:solidFill>
              <a:round/>
              <a:tailEnd len="med" type="triangle" w="med"/>
            </a:ln>
          </p:spPr>
        </p:cxnSp>
        <p:cxnSp>
          <p:nvCxnSpPr>
            <p:cNvPr id="357" name="Straight Arrow Connector 9"/>
            <p:cNvCxnSpPr/>
            <p:nvPr/>
          </p:nvCxnSpPr>
          <p:spPr>
            <a:xfrm flipH="1">
              <a:off x="2356200" y="2901960"/>
              <a:ext cx="2088360" cy="1656720"/>
            </a:xfrm>
            <a:prstGeom prst="straightConnector1">
              <a:avLst/>
            </a:prstGeom>
            <a:ln w="25560">
              <a:solidFill>
                <a:srgbClr val="ffc000"/>
              </a:solidFill>
              <a:round/>
              <a:tailEnd len="med" type="triangle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Sparv?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458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Sparv kan märka upp dina texter och förse dem med: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lexikal analys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syntaktisk analys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semantisk analys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attitydanalys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läsbarhetsanalys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och mer!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8100000" y="216000"/>
            <a:ext cx="3170520" cy="1283760"/>
          </a:xfrm>
          <a:prstGeom prst="rect">
            <a:avLst/>
          </a:prstGeom>
          <a:ln w="0">
            <a:noFill/>
          </a:ln>
        </p:spPr>
      </p:pic>
      <p:pic>
        <p:nvPicPr>
          <p:cNvPr id="361" name="" descr=""/>
          <p:cNvPicPr/>
          <p:nvPr/>
        </p:nvPicPr>
        <p:blipFill>
          <a:blip r:embed="rId2"/>
          <a:stretch/>
        </p:blipFill>
        <p:spPr>
          <a:xfrm>
            <a:off x="5940000" y="2520000"/>
            <a:ext cx="5706720" cy="3316320"/>
          </a:xfrm>
          <a:prstGeom prst="rect">
            <a:avLst/>
          </a:prstGeom>
          <a:ln w="0">
            <a:solidFill>
              <a:srgbClr val="f0581a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Syntaktisk analys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Hon är en kompetent kollega, men en dålig ledare.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8100000" y="216000"/>
            <a:ext cx="3170520" cy="128376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23" descr=""/>
          <p:cNvPicPr/>
          <p:nvPr/>
        </p:nvPicPr>
        <p:blipFill>
          <a:blip r:embed="rId2"/>
          <a:stretch/>
        </p:blipFill>
        <p:spPr>
          <a:xfrm>
            <a:off x="836640" y="2520000"/>
            <a:ext cx="793872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Semantisk analys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Hon är en kompetent kollega, men en dålig ledare.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Ordet ledare kan ha minst tre betydelser: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68" name="" descr=""/>
          <p:cNvPicPr/>
          <p:nvPr/>
        </p:nvPicPr>
        <p:blipFill>
          <a:blip r:embed="rId1"/>
          <a:stretch/>
        </p:blipFill>
        <p:spPr>
          <a:xfrm>
            <a:off x="8100000" y="216000"/>
            <a:ext cx="3170520" cy="1283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69" name="Table 4"/>
          <p:cNvGraphicFramePr/>
          <p:nvPr/>
        </p:nvGraphicFramePr>
        <p:xfrm>
          <a:off x="890640" y="3645360"/>
          <a:ext cx="7173000" cy="2294280"/>
        </p:xfrm>
        <a:graphic>
          <a:graphicData uri="http://schemas.openxmlformats.org/drawingml/2006/table">
            <a:tbl>
              <a:tblPr/>
              <a:tblGrid>
                <a:gridCol w="3586680"/>
                <a:gridCol w="3586680"/>
              </a:tblGrid>
              <a:tr h="10530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v-SE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Betydelse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Jost* Light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v-SE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Sannolikheten i </a:t>
                      </a:r>
                      <a:br>
                        <a:rPr sz="1800"/>
                      </a:br>
                      <a:r>
                        <a:rPr b="1" lang="sv-SE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denna mening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v-SE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(enligt Sparv)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chef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0,65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41364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strömledare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0,21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4143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tidningsartikel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0,14</a:t>
                      </a:r>
                      <a:endParaRPr b="0" lang="sv-SE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SENTIMENTanalys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i="1" lang="sv-SE" sz="2800" spc="-1" strike="noStrike">
                <a:solidFill>
                  <a:srgbClr val="000000"/>
                </a:solidFill>
                <a:latin typeface="Jost* Light"/>
              </a:rPr>
              <a:t>Hon är en kompetent kollega, men en dålig ledare.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8100000" y="216000"/>
            <a:ext cx="3170520" cy="1283760"/>
          </a:xfrm>
          <a:prstGeom prst="rect">
            <a:avLst/>
          </a:prstGeom>
          <a:ln w="0">
            <a:noFill/>
          </a:ln>
        </p:spPr>
      </p:pic>
      <p:grpSp>
        <p:nvGrpSpPr>
          <p:cNvPr id="373" name=""/>
          <p:cNvGrpSpPr/>
          <p:nvPr/>
        </p:nvGrpSpPr>
        <p:grpSpPr>
          <a:xfrm>
            <a:off x="4500000" y="2616120"/>
            <a:ext cx="2453040" cy="3323880"/>
            <a:chOff x="4500000" y="2616120"/>
            <a:chExt cx="2453040" cy="3323880"/>
          </a:xfrm>
        </p:grpSpPr>
        <p:pic>
          <p:nvPicPr>
            <p:cNvPr id="374" name="Picture 8" descr=""/>
            <p:cNvPicPr/>
            <p:nvPr/>
          </p:nvPicPr>
          <p:blipFill>
            <a:blip r:embed="rId2"/>
            <a:stretch/>
          </p:blipFill>
          <p:spPr>
            <a:xfrm>
              <a:off x="4572000" y="2616120"/>
              <a:ext cx="2381040" cy="3323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Oval 9"/>
            <p:cNvSpPr/>
            <p:nvPr/>
          </p:nvSpPr>
          <p:spPr>
            <a:xfrm>
              <a:off x="4557960" y="3884400"/>
              <a:ext cx="1800000" cy="39384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round/>
            </a:ln>
            <a:effectLst>
              <a:outerShdw dist="23040" dir="5400000" blurRad="399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sv-SE" sz="1800" spc="-1" strike="noStrike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76" name="Oval 10"/>
            <p:cNvSpPr/>
            <p:nvPr/>
          </p:nvSpPr>
          <p:spPr>
            <a:xfrm>
              <a:off x="4500000" y="5240880"/>
              <a:ext cx="1857600" cy="39384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round/>
            </a:ln>
            <a:effectLst>
              <a:outerShdw dist="23040" dir="5400000" blurRad="399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sv-SE" sz="1800" spc="-1" strike="noStrike">
                <a:solidFill>
                  <a:srgbClr val="ffffff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377" name=""/>
          <p:cNvSpPr/>
          <p:nvPr/>
        </p:nvSpPr>
        <p:spPr>
          <a:xfrm>
            <a:off x="8028000" y="2592000"/>
            <a:ext cx="3240000" cy="1260000"/>
          </a:xfrm>
          <a:prstGeom prst="rect">
            <a:avLst/>
          </a:prstGeom>
          <a:solidFill>
            <a:srgbClr val="ffffff"/>
          </a:solidFill>
          <a:ln w="6480">
            <a:solidFill>
              <a:srgbClr val="f058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3240" rIns="93240" tIns="48240" bIns="48240" anchor="ctr">
            <a:noAutofit/>
          </a:bodyPr>
          <a:p>
            <a:pPr algn="ctr"/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Sentimentanalys kallas även för attitydanalys.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Strix?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En sökmotor som: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inte fokuserar så mycket på enstaka ord (som Korp gör) utan på hela dokument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tar hänsyn till dokumentets semantiska innehåll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80" name="" descr=""/>
          <p:cNvPicPr/>
          <p:nvPr/>
        </p:nvPicPr>
        <p:blipFill>
          <a:blip r:embed="rId1"/>
          <a:stretch/>
        </p:blipFill>
        <p:spPr>
          <a:xfrm>
            <a:off x="8146800" y="252000"/>
            <a:ext cx="3913200" cy="117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kan Strix göra?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endParaRPr b="0" lang="sv-SE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8146800" y="252000"/>
            <a:ext cx="3913200" cy="1175040"/>
          </a:xfrm>
          <a:prstGeom prst="rect">
            <a:avLst/>
          </a:prstGeom>
          <a:ln w="0">
            <a:noFill/>
          </a:ln>
        </p:spPr>
      </p:pic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458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textanalys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ta fram nyckelord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ta fram namn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sentimentanalys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ämnesklassificering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visa hela annoterade dokument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arbeta med dokumentsamlingar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397440" indent="-29808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visa metadata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85" name="Google Shape;145;g2915ebc726c_0_50" descr=""/>
          <p:cNvPicPr/>
          <p:nvPr/>
        </p:nvPicPr>
        <p:blipFill>
          <a:blip r:embed="rId2"/>
          <a:stretch/>
        </p:blipFill>
        <p:spPr>
          <a:xfrm>
            <a:off x="6360840" y="1800000"/>
            <a:ext cx="5159160" cy="3555720"/>
          </a:xfrm>
          <a:prstGeom prst="rect">
            <a:avLst/>
          </a:prstGeom>
          <a:ln w="9360">
            <a:solidFill>
              <a:srgbClr val="f0581a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Språkbanken Text?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838080" y="1606680"/>
            <a:ext cx="10516320" cy="110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En </a:t>
            </a:r>
            <a:r>
              <a:rPr b="1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bank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skapar vinst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Språk</a:t>
            </a:r>
            <a:r>
              <a:rPr b="1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banken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skapar kunskap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255" name="Picture 3" descr=""/>
          <p:cNvPicPr/>
          <p:nvPr/>
        </p:nvPicPr>
        <p:blipFill>
          <a:blip r:embed="rId1"/>
          <a:stretch/>
        </p:blipFill>
        <p:spPr>
          <a:xfrm>
            <a:off x="1471320" y="2725920"/>
            <a:ext cx="5368680" cy="332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Mink?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Att lägga till nya korpusar involverar Språkbanken Text.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8146800" y="216000"/>
            <a:ext cx="2880720" cy="1202400"/>
          </a:xfrm>
          <a:prstGeom prst="rect">
            <a:avLst/>
          </a:prstGeom>
          <a:ln w="0">
            <a:noFill/>
          </a:ln>
        </p:spPr>
      </p:pic>
      <p:grpSp>
        <p:nvGrpSpPr>
          <p:cNvPr id="389" name=""/>
          <p:cNvGrpSpPr/>
          <p:nvPr/>
        </p:nvGrpSpPr>
        <p:grpSpPr>
          <a:xfrm>
            <a:off x="2374560" y="2520000"/>
            <a:ext cx="7525440" cy="3470400"/>
            <a:chOff x="2374560" y="2520000"/>
            <a:chExt cx="7525440" cy="3470400"/>
          </a:xfrm>
        </p:grpSpPr>
        <p:pic>
          <p:nvPicPr>
            <p:cNvPr id="390" name="Google Shape;278;g290733c7f0f_0_71" descr=""/>
            <p:cNvPicPr/>
            <p:nvPr/>
          </p:nvPicPr>
          <p:blipFill>
            <a:blip r:embed="rId2"/>
            <a:stretch/>
          </p:blipFill>
          <p:spPr>
            <a:xfrm>
              <a:off x="7678080" y="4292280"/>
              <a:ext cx="2221920" cy="81576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391" name="Google Shape;279;g290733c7f0f_0_71" descr=""/>
            <p:cNvPicPr/>
            <p:nvPr/>
          </p:nvPicPr>
          <p:blipFill>
            <a:blip r:embed="rId3"/>
            <a:stretch/>
          </p:blipFill>
          <p:spPr>
            <a:xfrm>
              <a:off x="5289120" y="3661920"/>
              <a:ext cx="2221560" cy="81576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sp>
          <p:nvSpPr>
            <p:cNvPr id="392" name="Google Shape;280;g290733c7f0f_0_71"/>
            <p:cNvSpPr/>
            <p:nvPr/>
          </p:nvSpPr>
          <p:spPr>
            <a:xfrm flipH="1" rot="10800000">
              <a:off x="4151520" y="4477680"/>
              <a:ext cx="490680" cy="145800"/>
            </a:xfrm>
            <a:prstGeom prst="curvedConnector2">
              <a:avLst/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393" name="Google Shape;283;g290733c7f0f_0_71"/>
            <p:cNvSpPr/>
            <p:nvPr/>
          </p:nvSpPr>
          <p:spPr>
            <a:xfrm flipH="1" rot="16200000">
              <a:off x="5519160" y="2785320"/>
              <a:ext cx="360" cy="1753560"/>
            </a:xfrm>
            <a:prstGeom prst="curvedConnector3">
              <a:avLst>
                <a:gd name="adj1" fmla="val -81641652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394" name="Google Shape;284;g290733c7f0f_0_71"/>
            <p:cNvSpPr/>
            <p:nvPr/>
          </p:nvSpPr>
          <p:spPr>
            <a:xfrm flipH="1" rot="16200000">
              <a:off x="7274880" y="3598920"/>
              <a:ext cx="630360" cy="2388600"/>
            </a:xfrm>
            <a:prstGeom prst="curvedConnector3">
              <a:avLst>
                <a:gd name="adj1" fmla="val 125457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395" name="Google Shape;285;g290733c7f0f_0_71"/>
            <p:cNvSpPr/>
            <p:nvPr/>
          </p:nvSpPr>
          <p:spPr>
            <a:xfrm>
              <a:off x="4155120" y="3074040"/>
              <a:ext cx="491040" cy="587880"/>
            </a:xfrm>
            <a:prstGeom prst="curvedConnector2">
              <a:avLst/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396" name="Google Shape;287;g290733c7f0f_0_71"/>
            <p:cNvSpPr/>
            <p:nvPr/>
          </p:nvSpPr>
          <p:spPr>
            <a:xfrm flipH="1" rot="10800000">
              <a:off x="4086000" y="4478040"/>
              <a:ext cx="559440" cy="1184760"/>
            </a:xfrm>
            <a:prstGeom prst="curvedConnector2">
              <a:avLst/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pic>
          <p:nvPicPr>
            <p:cNvPr id="397" name="Google Shape;282;g290733c7f0f_0_71" descr=""/>
            <p:cNvPicPr/>
            <p:nvPr/>
          </p:nvPicPr>
          <p:blipFill>
            <a:blip r:embed="rId4"/>
            <a:stretch/>
          </p:blipFill>
          <p:spPr>
            <a:xfrm>
              <a:off x="4238280" y="3661920"/>
              <a:ext cx="815760" cy="81540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398" name="Google Shape;289;g290733c7f0f_0_71" descr=""/>
            <p:cNvPicPr/>
            <p:nvPr/>
          </p:nvPicPr>
          <p:blipFill>
            <a:blip r:embed="rId5"/>
            <a:stretch/>
          </p:blipFill>
          <p:spPr>
            <a:xfrm>
              <a:off x="2374560" y="2732760"/>
              <a:ext cx="1530000" cy="81504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399" name="Google Shape;286;g290733c7f0f_0_71" descr=""/>
            <p:cNvPicPr/>
            <p:nvPr/>
          </p:nvPicPr>
          <p:blipFill>
            <a:blip r:embed="rId6"/>
            <a:stretch/>
          </p:blipFill>
          <p:spPr>
            <a:xfrm rot="1172400">
              <a:off x="3497400" y="2612880"/>
              <a:ext cx="676800" cy="69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Google Shape;290;g290733c7f0f_0_71" descr=""/>
            <p:cNvPicPr/>
            <p:nvPr/>
          </p:nvPicPr>
          <p:blipFill>
            <a:blip r:embed="rId7"/>
            <a:stretch/>
          </p:blipFill>
          <p:spPr>
            <a:xfrm>
              <a:off x="2374560" y="3662280"/>
              <a:ext cx="1530000" cy="81504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01" name="Google Shape;291;g290733c7f0f_0_71" descr=""/>
            <p:cNvPicPr/>
            <p:nvPr/>
          </p:nvPicPr>
          <p:blipFill>
            <a:blip r:embed="rId8"/>
            <a:stretch/>
          </p:blipFill>
          <p:spPr>
            <a:xfrm>
              <a:off x="2374560" y="4591800"/>
              <a:ext cx="1530000" cy="81468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02" name="Google Shape;281;g290733c7f0f_0_71" descr=""/>
            <p:cNvPicPr/>
            <p:nvPr/>
          </p:nvPicPr>
          <p:blipFill>
            <a:blip r:embed="rId9"/>
            <a:stretch/>
          </p:blipFill>
          <p:spPr>
            <a:xfrm rot="1172400">
              <a:off x="3497400" y="4161960"/>
              <a:ext cx="676800" cy="695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3" name="Google Shape;288;g290733c7f0f_0_71" descr=""/>
            <p:cNvPicPr/>
            <p:nvPr/>
          </p:nvPicPr>
          <p:blipFill>
            <a:blip r:embed="rId10"/>
            <a:stretch/>
          </p:blipFill>
          <p:spPr>
            <a:xfrm rot="1172400">
              <a:off x="3429000" y="5201280"/>
              <a:ext cx="676800" cy="695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4" name="Google Shape;292;g290733c7f0f_0_71"/>
            <p:cNvSpPr/>
            <p:nvPr/>
          </p:nvSpPr>
          <p:spPr>
            <a:xfrm rot="16200000">
              <a:off x="7408440" y="2281320"/>
              <a:ext cx="372240" cy="2388960"/>
            </a:xfrm>
            <a:prstGeom prst="curvedConnector3">
              <a:avLst>
                <a:gd name="adj1" fmla="val 143110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pic>
          <p:nvPicPr>
            <p:cNvPr id="405" name="Google Shape;293;g290733c7f0f_0_71" descr=""/>
            <p:cNvPicPr/>
            <p:nvPr/>
          </p:nvPicPr>
          <p:blipFill>
            <a:blip r:embed="rId11"/>
            <a:stretch/>
          </p:blipFill>
          <p:spPr>
            <a:xfrm>
              <a:off x="7678080" y="3289320"/>
              <a:ext cx="2221920" cy="81612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Mink?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Med Mink kan du själv lägga till och analysera dina texter!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1"/>
          <a:stretch/>
        </p:blipFill>
        <p:spPr>
          <a:xfrm>
            <a:off x="8146800" y="216000"/>
            <a:ext cx="2880720" cy="1202400"/>
          </a:xfrm>
          <a:prstGeom prst="rect">
            <a:avLst/>
          </a:prstGeom>
          <a:ln w="0">
            <a:noFill/>
          </a:ln>
        </p:spPr>
      </p:pic>
      <p:grpSp>
        <p:nvGrpSpPr>
          <p:cNvPr id="409" name=""/>
          <p:cNvGrpSpPr/>
          <p:nvPr/>
        </p:nvGrpSpPr>
        <p:grpSpPr>
          <a:xfrm>
            <a:off x="2340000" y="2412000"/>
            <a:ext cx="7740000" cy="3569400"/>
            <a:chOff x="2340000" y="2412000"/>
            <a:chExt cx="7740000" cy="3569400"/>
          </a:xfrm>
        </p:grpSpPr>
        <p:pic>
          <p:nvPicPr>
            <p:cNvPr id="410" name="Google Shape;299;g290733c7f0f_0_112" descr=""/>
            <p:cNvPicPr/>
            <p:nvPr/>
          </p:nvPicPr>
          <p:blipFill>
            <a:blip r:embed="rId2"/>
            <a:stretch/>
          </p:blipFill>
          <p:spPr>
            <a:xfrm>
              <a:off x="7795080" y="3203280"/>
              <a:ext cx="2284920" cy="83952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11" name="Google Shape;300;g290733c7f0f_0_112" descr=""/>
            <p:cNvPicPr/>
            <p:nvPr/>
          </p:nvPicPr>
          <p:blipFill>
            <a:blip r:embed="rId3"/>
            <a:stretch/>
          </p:blipFill>
          <p:spPr>
            <a:xfrm>
              <a:off x="4900680" y="4234680"/>
              <a:ext cx="2284920" cy="83916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12" name="Google Shape;301;g290733c7f0f_0_112" descr=""/>
            <p:cNvPicPr/>
            <p:nvPr/>
          </p:nvPicPr>
          <p:blipFill>
            <a:blip r:embed="rId4"/>
            <a:srcRect l="0" t="0" r="0" b="2322"/>
            <a:stretch/>
          </p:blipFill>
          <p:spPr>
            <a:xfrm flipH="1">
              <a:off x="2340360" y="3586320"/>
              <a:ext cx="1573560" cy="83916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sp>
          <p:nvSpPr>
            <p:cNvPr id="413" name="Google Shape;302;g290733c7f0f_0_112"/>
            <p:cNvSpPr/>
            <p:nvPr/>
          </p:nvSpPr>
          <p:spPr>
            <a:xfrm flipH="1" rot="10800000">
              <a:off x="4172040" y="3623040"/>
              <a:ext cx="728640" cy="952200"/>
            </a:xfrm>
            <a:prstGeom prst="curvedConnector3">
              <a:avLst>
                <a:gd name="adj1" fmla="val 58217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414" name="Google Shape;305;g290733c7f0f_0_112"/>
            <p:cNvSpPr/>
            <p:nvPr/>
          </p:nvSpPr>
          <p:spPr>
            <a:xfrm flipH="1" rot="16200000">
              <a:off x="5942880" y="4138200"/>
              <a:ext cx="191520" cy="360"/>
            </a:xfrm>
            <a:prstGeom prst="curvedConnector3">
              <a:avLst>
                <a:gd name="adj1" fmla="val 50000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415" name="Google Shape;306;g290733c7f0f_0_112"/>
            <p:cNvSpPr/>
            <p:nvPr/>
          </p:nvSpPr>
          <p:spPr>
            <a:xfrm flipH="1" rot="10800000">
              <a:off x="7181280" y="3623040"/>
              <a:ext cx="608760" cy="1031400"/>
            </a:xfrm>
            <a:prstGeom prst="curvedConnector3">
              <a:avLst>
                <a:gd name="adj1" fmla="val 50000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416" name="Google Shape;307;g290733c7f0f_0_112"/>
            <p:cNvSpPr/>
            <p:nvPr/>
          </p:nvSpPr>
          <p:spPr>
            <a:xfrm>
              <a:off x="4171680" y="2981520"/>
              <a:ext cx="728640" cy="641520"/>
            </a:xfrm>
            <a:prstGeom prst="curvedConnector3">
              <a:avLst>
                <a:gd name="adj1" fmla="val 58217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417" name="Google Shape;309;g290733c7f0f_0_112"/>
            <p:cNvSpPr/>
            <p:nvPr/>
          </p:nvSpPr>
          <p:spPr>
            <a:xfrm flipH="1" rot="10800000">
              <a:off x="4100400" y="3623400"/>
              <a:ext cx="799200" cy="2021400"/>
            </a:xfrm>
            <a:prstGeom prst="curvedConnector3">
              <a:avLst>
                <a:gd name="adj1" fmla="val 57492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pic>
          <p:nvPicPr>
            <p:cNvPr id="418" name="Google Shape;311;g290733c7f0f_0_112" descr=""/>
            <p:cNvPicPr/>
            <p:nvPr/>
          </p:nvPicPr>
          <p:blipFill>
            <a:blip r:embed="rId5"/>
            <a:stretch/>
          </p:blipFill>
          <p:spPr>
            <a:xfrm>
              <a:off x="2340000" y="2630880"/>
              <a:ext cx="1573920" cy="83844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19" name="Google Shape;308;g290733c7f0f_0_112" descr=""/>
            <p:cNvPicPr/>
            <p:nvPr/>
          </p:nvPicPr>
          <p:blipFill>
            <a:blip r:embed="rId6"/>
            <a:stretch/>
          </p:blipFill>
          <p:spPr>
            <a:xfrm rot="1173000">
              <a:off x="3494880" y="2507760"/>
              <a:ext cx="695880" cy="715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0" name="Google Shape;312;g290733c7f0f_0_112" descr=""/>
            <p:cNvPicPr/>
            <p:nvPr/>
          </p:nvPicPr>
          <p:blipFill>
            <a:blip r:embed="rId7"/>
            <a:stretch/>
          </p:blipFill>
          <p:spPr>
            <a:xfrm>
              <a:off x="2340000" y="4543200"/>
              <a:ext cx="1573920" cy="83772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21" name="Google Shape;310;g290733c7f0f_0_112" descr=""/>
            <p:cNvPicPr/>
            <p:nvPr/>
          </p:nvPicPr>
          <p:blipFill>
            <a:blip r:embed="rId8"/>
            <a:stretch/>
          </p:blipFill>
          <p:spPr>
            <a:xfrm rot="1173000">
              <a:off x="3424320" y="5170320"/>
              <a:ext cx="695880" cy="715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2" name="Google Shape;303;g290733c7f0f_0_112" descr=""/>
            <p:cNvPicPr/>
            <p:nvPr/>
          </p:nvPicPr>
          <p:blipFill>
            <a:blip r:embed="rId9"/>
            <a:stretch/>
          </p:blipFill>
          <p:spPr>
            <a:xfrm rot="1173000">
              <a:off x="3494880" y="4100760"/>
              <a:ext cx="695880" cy="715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3" name="Google Shape;304;g290733c7f0f_0_112" descr=""/>
            <p:cNvPicPr/>
            <p:nvPr/>
          </p:nvPicPr>
          <p:blipFill>
            <a:blip r:embed="rId10"/>
            <a:stretch/>
          </p:blipFill>
          <p:spPr>
            <a:xfrm>
              <a:off x="4900680" y="3203280"/>
              <a:ext cx="2284920" cy="83952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24" name="Google Shape;313;g290733c7f0f_0_112" descr=""/>
            <p:cNvPicPr/>
            <p:nvPr/>
          </p:nvPicPr>
          <p:blipFill>
            <a:blip r:embed="rId11"/>
            <a:stretch/>
          </p:blipFill>
          <p:spPr>
            <a:xfrm>
              <a:off x="7795080" y="4234680"/>
              <a:ext cx="2284920" cy="83916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sp>
          <p:nvSpPr>
            <p:cNvPr id="425" name="Google Shape;314;g290733c7f0f_0_112"/>
            <p:cNvSpPr/>
            <p:nvPr/>
          </p:nvSpPr>
          <p:spPr>
            <a:xfrm>
              <a:off x="7185960" y="4654440"/>
              <a:ext cx="608760" cy="360"/>
            </a:xfrm>
            <a:prstGeom prst="curvedConnector3">
              <a:avLst>
                <a:gd name="adj1" fmla="val 50000"/>
              </a:avLst>
            </a:prstGeom>
            <a:noFill/>
            <a:ln w="9360">
              <a:solidFill>
                <a:srgbClr val="f26b2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Mink?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Sedan kör Sparv i bakgrunden och annoterar din text.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8146800" y="216000"/>
            <a:ext cx="2880720" cy="1202400"/>
          </a:xfrm>
          <a:prstGeom prst="rect">
            <a:avLst/>
          </a:prstGeom>
          <a:ln w="0">
            <a:noFill/>
          </a:ln>
        </p:spPr>
      </p:pic>
      <p:grpSp>
        <p:nvGrpSpPr>
          <p:cNvPr id="429" name=""/>
          <p:cNvGrpSpPr/>
          <p:nvPr/>
        </p:nvGrpSpPr>
        <p:grpSpPr>
          <a:xfrm>
            <a:off x="1620000" y="2428920"/>
            <a:ext cx="8460000" cy="4128120"/>
            <a:chOff x="1620000" y="2428920"/>
            <a:chExt cx="8460000" cy="4128120"/>
          </a:xfrm>
        </p:grpSpPr>
        <p:pic>
          <p:nvPicPr>
            <p:cNvPr id="430" name="Google Shape;345;g28ded5c2902_0_54" descr=""/>
            <p:cNvPicPr/>
            <p:nvPr/>
          </p:nvPicPr>
          <p:blipFill>
            <a:blip r:embed="rId2"/>
            <a:stretch/>
          </p:blipFill>
          <p:spPr>
            <a:xfrm>
              <a:off x="3408120" y="2934000"/>
              <a:ext cx="2693880" cy="230688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31" name="Google Shape;347;g28ded5c2902_0_54" descr=""/>
            <p:cNvPicPr/>
            <p:nvPr/>
          </p:nvPicPr>
          <p:blipFill>
            <a:blip r:embed="rId3"/>
            <a:stretch/>
          </p:blipFill>
          <p:spPr>
            <a:xfrm>
              <a:off x="1620000" y="4038120"/>
              <a:ext cx="2307600" cy="251892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32" name="Google Shape;348;g28ded5c2902_0_54" descr=""/>
            <p:cNvPicPr/>
            <p:nvPr/>
          </p:nvPicPr>
          <p:blipFill>
            <a:blip r:embed="rId4"/>
            <a:stretch/>
          </p:blipFill>
          <p:spPr>
            <a:xfrm>
              <a:off x="6620400" y="2639160"/>
              <a:ext cx="1936800" cy="241776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33" name="Google Shape;349;g28ded5c2902_0_54" descr=""/>
            <p:cNvPicPr/>
            <p:nvPr/>
          </p:nvPicPr>
          <p:blipFill>
            <a:blip r:embed="rId5"/>
            <a:stretch/>
          </p:blipFill>
          <p:spPr>
            <a:xfrm>
              <a:off x="8081640" y="2428920"/>
              <a:ext cx="1998360" cy="345024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pic>
          <p:nvPicPr>
            <p:cNvPr id="434" name="Google Shape;350;g28ded5c2902_0_54" descr=""/>
            <p:cNvPicPr/>
            <p:nvPr/>
          </p:nvPicPr>
          <p:blipFill>
            <a:blip r:embed="rId6"/>
            <a:stretch/>
          </p:blipFill>
          <p:spPr>
            <a:xfrm>
              <a:off x="3472920" y="5731200"/>
              <a:ext cx="4484520" cy="464040"/>
            </a:xfrm>
            <a:prstGeom prst="rect">
              <a:avLst/>
            </a:prstGeom>
            <a:ln w="9360">
              <a:solidFill>
                <a:srgbClr val="f26b21"/>
              </a:solidFill>
              <a:round/>
            </a:ln>
          </p:spPr>
        </p:pic>
        <p:sp>
          <p:nvSpPr>
            <p:cNvPr id="435" name="Google Shape;351;g28ded5c2902_0_54"/>
            <p:cNvSpPr/>
            <p:nvPr/>
          </p:nvSpPr>
          <p:spPr>
            <a:xfrm flipH="1" rot="10800000">
              <a:off x="3935520" y="4329720"/>
              <a:ext cx="572400" cy="227160"/>
            </a:xfrm>
            <a:prstGeom prst="straightConnector1">
              <a:avLst/>
            </a:prstGeom>
            <a:noFill/>
            <a:ln w="9360">
              <a:solidFill>
                <a:srgbClr val="f26b21"/>
              </a:solidFill>
              <a:round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436" name="Google Shape;352;g28ded5c2902_0_54"/>
            <p:cNvSpPr/>
            <p:nvPr/>
          </p:nvSpPr>
          <p:spPr>
            <a:xfrm>
              <a:off x="5941080" y="3832200"/>
              <a:ext cx="679320" cy="15480"/>
            </a:xfrm>
            <a:prstGeom prst="straightConnector1">
              <a:avLst/>
            </a:prstGeom>
            <a:noFill/>
            <a:ln w="9360">
              <a:solidFill>
                <a:srgbClr val="f26b21"/>
              </a:solidFill>
              <a:round/>
              <a:head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  <p:sp>
          <p:nvSpPr>
            <p:cNvPr id="437" name="Google Shape;353;g28ded5c2902_0_54"/>
            <p:cNvSpPr/>
            <p:nvPr/>
          </p:nvSpPr>
          <p:spPr>
            <a:xfrm flipH="1">
              <a:off x="5711400" y="5163480"/>
              <a:ext cx="191880" cy="567000"/>
            </a:xfrm>
            <a:prstGeom prst="straightConnector1">
              <a:avLst/>
            </a:prstGeom>
            <a:noFill/>
            <a:ln w="9360">
              <a:solidFill>
                <a:srgbClr val="f26b21"/>
              </a:solidFill>
              <a:round/>
              <a:head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sv-SE" sz="1800" spc="-1" strike="noStrike">
                <a:solidFill>
                  <a:srgbClr val="000000"/>
                </a:solidFill>
                <a:latin typeface="Jost*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838080" y="414000"/>
            <a:ext cx="105163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75000"/>
              </a:lnSpc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Teknisk användning av plattformarna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253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De flesta av våra verktyg är öppen källkod.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Korp och Sparv kan användas genom ett API.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Korp kan anpassas kan anpassas till andra korpusar och andra språk och används i Italien, Estland, Finland, Island, Danmark och Norge.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Exempel på tillämpningar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266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Språkteknologi stödjer medicinsk diagnostik: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Ett vanligt test som används för att diagnostisera lindrig kognitiv störning (MCI) har träffsäkerheten ("AUC score") 68%.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Om man förstärker testet med automatisk analys av patientens språk förbättras träffsäkerheten till 87%.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442" name="Picture 4" descr=""/>
          <p:cNvPicPr/>
          <p:nvPr/>
        </p:nvPicPr>
        <p:blipFill>
          <a:blip r:embed="rId1"/>
          <a:stretch/>
        </p:blipFill>
        <p:spPr>
          <a:xfrm>
            <a:off x="1260000" y="4865760"/>
            <a:ext cx="2196720" cy="1614240"/>
          </a:xfrm>
          <a:prstGeom prst="rect">
            <a:avLst/>
          </a:prstGeom>
          <a:ln w="0">
            <a:noFill/>
          </a:ln>
        </p:spPr>
      </p:pic>
      <p:sp>
        <p:nvSpPr>
          <p:cNvPr id="443" name=""/>
          <p:cNvSpPr txBox="1"/>
          <p:nvPr/>
        </p:nvSpPr>
        <p:spPr>
          <a:xfrm>
            <a:off x="3600000" y="4860000"/>
            <a:ext cx="7020000" cy="185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Fraser, K., Lundholm Fors, K., Eckerström, M., Themistocleous, C., &amp; Kokkinakis, D. (2018). Improving the sensitivity and specificity of MCI screening with linguistic information. 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Exempel på tillämpningar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22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Vad diskuterar svenskar på X (Twitter) just nu?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Orange versus lila: Hur mycket diskuteras temat i norra </a:t>
            </a:r>
            <a:br>
              <a:rPr sz="2800"/>
            </a:b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versus södra Sverige?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Man ser inga stora skillnader i fördelningen.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sp>
        <p:nvSpPr>
          <p:cNvPr id="446" name=""/>
          <p:cNvSpPr txBox="1"/>
          <p:nvPr/>
        </p:nvSpPr>
        <p:spPr>
          <a:xfrm>
            <a:off x="5220000" y="4752000"/>
            <a:ext cx="3780000" cy="185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Borin, L., &amp; Kosiński, T. 2016. Towards interactive visualization of public discourse in time and space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</p:txBody>
      </p:sp>
      <p:pic>
        <p:nvPicPr>
          <p:cNvPr id="447" name="Content Placeholder 6" descr=""/>
          <p:cNvPicPr/>
          <p:nvPr/>
        </p:nvPicPr>
        <p:blipFill>
          <a:blip r:embed="rId1"/>
          <a:stretch/>
        </p:blipFill>
        <p:spPr>
          <a:xfrm>
            <a:off x="1212480" y="4083120"/>
            <a:ext cx="3827520" cy="239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Exempel på tillämpningar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Att förenkla läsning av historiska texter.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sp>
        <p:nvSpPr>
          <p:cNvPr id="450" name=""/>
          <p:cNvSpPr txBox="1"/>
          <p:nvPr/>
        </p:nvSpPr>
        <p:spPr>
          <a:xfrm>
            <a:off x="7207560" y="3492000"/>
            <a:ext cx="4132440" cy="185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Adesam, Y., Ahlberg, M., &amp; Bouma, G. 2018. FSvReader – Exploring Old Swedish cultural heritage texts.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</p:txBody>
      </p:sp>
      <p:pic>
        <p:nvPicPr>
          <p:cNvPr id="451" name="Content Placeholder 4" descr=""/>
          <p:cNvPicPr/>
          <p:nvPr/>
        </p:nvPicPr>
        <p:blipFill>
          <a:blip r:embed="rId1"/>
          <a:stretch/>
        </p:blipFill>
        <p:spPr>
          <a:xfrm>
            <a:off x="857160" y="2304000"/>
            <a:ext cx="6350400" cy="417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Exempel på tillämpningar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376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Fler exempel på forskning där språkteknologi spelar en roll: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Hur kan man se konsumtionssamhällets framväxt i äldre svenska romaner (1830–1860)?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Grammatikböcker innehåller värdefull information om tusentals språk. Kan man extrahera informationen automatiskt?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Hur kan man använda </a:t>
            </a:r>
            <a:r>
              <a:rPr b="0" i="1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big data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 och språkteknologi för att analysera språk- och samhällsförändring över tid?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sp>
        <p:nvSpPr>
          <p:cNvPr id="454" name=""/>
          <p:cNvSpPr txBox="1"/>
          <p:nvPr/>
        </p:nvSpPr>
        <p:spPr>
          <a:xfrm>
            <a:off x="1196640" y="5688000"/>
            <a:ext cx="8703360" cy="141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sv-SE" sz="2400" spc="-1" strike="noStrike" u="sng">
                <a:solidFill>
                  <a:srgbClr val="f0581a"/>
                </a:solidFill>
                <a:uFillTx/>
                <a:latin typeface="Jost* Medium"/>
                <a:hlinkClick r:id="rId1"/>
              </a:rPr>
              <a:t>spraakbanken.gu.se/swe/forskning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  <a:p>
            <a:r>
              <a:rPr b="0" lang="sv-SE" sz="2400" spc="-1" strike="noStrike" u="sng">
                <a:solidFill>
                  <a:srgbClr val="f0581a"/>
                </a:solidFill>
                <a:uFillTx/>
                <a:latin typeface="Jost* Medium"/>
                <a:hlinkClick r:id="rId2"/>
              </a:rPr>
              <a:t>spraakbanken.gu.se/swe/publikationer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  <a:p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Annat vi gör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476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Undervisar i språkteknologi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Handleder doktorander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Informerar om våra resurser, vår forskning och språk över huvud taget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Svarar på frågor från forskare och allmänhet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Arrangerar workshopar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Håller användardagar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Bloggar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838080" y="59976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vi kan hjälpa till med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284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Andra saker vi kan göra: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Arrangera en workshop för att hjälpa dig eller dina studenter att komma igång med Språkbanken Text och språkteknologi.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Hjälpa dig att använda Språkbanken Text för din forskningsfråga.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Samarbeta för att hitta nya forskningsfrågor.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Vem behöver Språkbanken Text?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838080" y="1606680"/>
            <a:ext cx="10516320" cy="91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Alla forskare vars område har att göra med mänsklig kommunikation: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grpSp>
        <p:nvGrpSpPr>
          <p:cNvPr id="258" name=""/>
          <p:cNvGrpSpPr/>
          <p:nvPr/>
        </p:nvGrpSpPr>
        <p:grpSpPr>
          <a:xfrm>
            <a:off x="836640" y="2291760"/>
            <a:ext cx="10519200" cy="4166280"/>
            <a:chOff x="836640" y="2291760"/>
            <a:chExt cx="10519200" cy="4166280"/>
          </a:xfrm>
        </p:grpSpPr>
        <p:sp>
          <p:nvSpPr>
            <p:cNvPr id="259" name="Platshållare för innehåll 3"/>
            <p:cNvSpPr txBox="1"/>
            <p:nvPr/>
          </p:nvSpPr>
          <p:spPr>
            <a:xfrm>
              <a:off x="6172560" y="2299320"/>
              <a:ext cx="5183280" cy="36230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rIns="0" tIns="0" bIns="0" anchor="t">
              <a:noAutofit/>
            </a:bodyPr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medievetare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pedagoger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psykologer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socialantropologer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språkteknologer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statsvetare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med flera!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</p:txBody>
        </p:sp>
        <p:sp>
          <p:nvSpPr>
            <p:cNvPr id="260" name="Platshållare för innehåll 6"/>
            <p:cNvSpPr txBox="1"/>
            <p:nvPr/>
          </p:nvSpPr>
          <p:spPr>
            <a:xfrm>
              <a:off x="836640" y="2291760"/>
              <a:ext cx="5183280" cy="41662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rIns="0" tIns="0" bIns="0" anchor="t">
              <a:noAutofit/>
            </a:bodyPr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datavetare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filologer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genusforskare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historiker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hälsoforskare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kulturvetare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lingvister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  <a:p>
              <a:pPr marL="432000" indent="-324000">
                <a:lnSpc>
                  <a:spcPct val="90000"/>
                </a:lnSpc>
                <a:spcBef>
                  <a:spcPts val="1417"/>
                </a:spcBef>
                <a:buClr>
                  <a:srgbClr val="f0581a"/>
                </a:buClr>
                <a:buFont typeface="Wingdings" charset="2"/>
                <a:buChar char=""/>
              </a:pPr>
              <a:r>
                <a:rPr b="0" lang="en-US" sz="2200" spc="-1" strike="noStrike">
                  <a:solidFill>
                    <a:srgbClr val="000000"/>
                  </a:solidFill>
                  <a:latin typeface="Jost* Light"/>
                  <a:ea typeface="Noto Sans CJK SC"/>
                </a:rPr>
                <a:t>litteraturvetare</a:t>
              </a:r>
              <a:endParaRPr b="0" lang="en-US" sz="2200" spc="-1" strike="noStrike">
                <a:solidFill>
                  <a:srgbClr val="000000"/>
                </a:solidFill>
                <a:latin typeface="Jost*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" descr=""/>
          <p:cNvPicPr/>
          <p:nvPr/>
        </p:nvPicPr>
        <p:blipFill>
          <a:blip r:embed="rId1"/>
          <a:srcRect l="0" t="9133" r="0" b="16157"/>
          <a:stretch/>
        </p:blipFill>
        <p:spPr>
          <a:xfrm>
            <a:off x="-38160" y="0"/>
            <a:ext cx="12241440" cy="6857640"/>
          </a:xfrm>
          <a:prstGeom prst="rect">
            <a:avLst/>
          </a:prstGeom>
          <a:ln w="0">
            <a:noFill/>
          </a:ln>
        </p:spPr>
      </p:pic>
      <p:pic>
        <p:nvPicPr>
          <p:cNvPr id="460" name="" descr=""/>
          <p:cNvPicPr/>
          <p:nvPr/>
        </p:nvPicPr>
        <p:blipFill>
          <a:blip r:embed="rId2"/>
          <a:stretch/>
        </p:blipFill>
        <p:spPr>
          <a:xfrm>
            <a:off x="10441080" y="0"/>
            <a:ext cx="1315080" cy="1355760"/>
          </a:xfrm>
          <a:prstGeom prst="rect">
            <a:avLst/>
          </a:prstGeom>
          <a:ln w="0">
            <a:noFill/>
          </a:ln>
        </p:spPr>
      </p:pic>
      <p:pic>
        <p:nvPicPr>
          <p:cNvPr id="461" name="" descr=""/>
          <p:cNvPicPr/>
          <p:nvPr/>
        </p:nvPicPr>
        <p:blipFill>
          <a:blip r:embed="rId3"/>
          <a:stretch/>
        </p:blipFill>
        <p:spPr>
          <a:xfrm>
            <a:off x="540000" y="144000"/>
            <a:ext cx="9540720" cy="1515600"/>
          </a:xfrm>
          <a:prstGeom prst="rect">
            <a:avLst/>
          </a:prstGeom>
          <a:ln w="0">
            <a:noFill/>
          </a:ln>
        </p:spPr>
      </p:pic>
      <p:sp>
        <p:nvSpPr>
          <p:cNvPr id="462" name=""/>
          <p:cNvSpPr/>
          <p:nvPr/>
        </p:nvSpPr>
        <p:spPr>
          <a:xfrm>
            <a:off x="8640000" y="6264000"/>
            <a:ext cx="3563280" cy="602280"/>
          </a:xfrm>
          <a:prstGeom prst="rect">
            <a:avLst/>
          </a:prstGeom>
          <a:solidFill>
            <a:srgbClr val="f0581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i="1" lang="sv-SE" sz="2400" spc="-1" strike="noStrike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463" name=""/>
          <p:cNvSpPr txBox="1"/>
          <p:nvPr/>
        </p:nvSpPr>
        <p:spPr>
          <a:xfrm>
            <a:off x="8640000" y="6264000"/>
            <a:ext cx="3348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/>
            <a:r>
              <a:rPr b="0" lang="sv-SE" sz="2800" spc="-1" strike="noStrike" u="sng">
                <a:solidFill>
                  <a:srgbClr val="000000"/>
                </a:solidFill>
                <a:uFillTx/>
                <a:latin typeface="Jost* Medium"/>
                <a:hlinkClick r:id="rId4"/>
              </a:rPr>
              <a:t>spraakbanken.gu.se</a:t>
            </a:r>
            <a:endParaRPr b="0" lang="sv-SE" sz="2800" spc="-1" strike="noStrike">
              <a:solidFill>
                <a:srgbClr val="000000"/>
              </a:solidFill>
              <a:latin typeface="Jost*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Det finns flera språkbanker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838080" y="1606680"/>
            <a:ext cx="10516320" cy="34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1" lang="sv-SE" sz="2800" spc="-1" strike="noStrike">
                <a:solidFill>
                  <a:srgbClr val="000000"/>
                </a:solidFill>
                <a:latin typeface="Jost* Light"/>
              </a:rPr>
              <a:t>Nationella språkbanken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 är en forskningsinfrastruktur som finansieras gemensamt av Vetenskapsrådet och 10 universitet och myndigheter.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Den består av tre avdelningar: </a:t>
            </a:r>
            <a:r>
              <a:rPr b="1" lang="sv-SE" sz="2800" spc="-1" strike="noStrike">
                <a:solidFill>
                  <a:srgbClr val="000000"/>
                </a:solidFill>
                <a:latin typeface="Jost* Light"/>
              </a:rPr>
              <a:t>Språkbanken Sam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, </a:t>
            </a:r>
            <a:r>
              <a:rPr b="1" lang="sv-SE" sz="2800" spc="-1" strike="noStrike">
                <a:solidFill>
                  <a:srgbClr val="000000"/>
                </a:solidFill>
                <a:latin typeface="Jost* Light"/>
              </a:rPr>
              <a:t>Språkbanken Tal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 och </a:t>
            </a:r>
            <a:r>
              <a:rPr b="1" lang="sv-SE" sz="2800" spc="-1" strike="noStrike">
                <a:solidFill>
                  <a:srgbClr val="000000"/>
                </a:solidFill>
                <a:latin typeface="Jost* Light"/>
              </a:rPr>
              <a:t>Språkbanken Text</a:t>
            </a: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Det här bildspelet berättar om Språkbanken Text, som arbetar med skriftliga språkliga data.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1620000" y="5693760"/>
            <a:ext cx="2791440" cy="308520"/>
          </a:xfrm>
          <a:prstGeom prst="rect">
            <a:avLst/>
          </a:prstGeom>
          <a:ln w="0"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4068000" y="6027120"/>
            <a:ext cx="2772000" cy="308880"/>
          </a:xfrm>
          <a:prstGeom prst="rect">
            <a:avLst/>
          </a:prstGeom>
          <a:ln w="0">
            <a:noFill/>
          </a:ln>
        </p:spPr>
      </p:pic>
      <p:pic>
        <p:nvPicPr>
          <p:cNvPr id="265" name="" descr=""/>
          <p:cNvPicPr/>
          <p:nvPr/>
        </p:nvPicPr>
        <p:blipFill>
          <a:blip r:embed="rId3"/>
          <a:stretch/>
        </p:blipFill>
        <p:spPr>
          <a:xfrm>
            <a:off x="6578640" y="5724000"/>
            <a:ext cx="2601360" cy="308520"/>
          </a:xfrm>
          <a:prstGeom prst="rect">
            <a:avLst/>
          </a:prstGeom>
          <a:ln w="0">
            <a:noFill/>
          </a:ln>
        </p:spPr>
      </p:pic>
      <p:pic>
        <p:nvPicPr>
          <p:cNvPr id="266" name="" descr=""/>
          <p:cNvPicPr/>
          <p:nvPr/>
        </p:nvPicPr>
        <p:blipFill>
          <a:blip r:embed="rId4"/>
          <a:stretch/>
        </p:blipFill>
        <p:spPr>
          <a:xfrm>
            <a:off x="4104000" y="4876200"/>
            <a:ext cx="3119040" cy="73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Vår data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838080" y="1606680"/>
            <a:ext cx="4921920" cy="450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Fler än 1000 korpusar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Fler än 50 lexikon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4"/>
              </a:spcBef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</a:rPr>
              <a:t>Du kan söka bland och ladda ner dem på vår hemsida: </a:t>
            </a:r>
            <a:r>
              <a:rPr b="0" lang="sv-SE" sz="2800" spc="-1" strike="noStrike" u="sng">
                <a:solidFill>
                  <a:srgbClr val="f0581a"/>
                </a:solidFill>
                <a:uFillTx/>
                <a:latin typeface="Jost* Medium"/>
                <a:hlinkClick r:id="rId1"/>
              </a:rPr>
              <a:t>spraakbanken.gu.se/resurser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6120360" y="720000"/>
            <a:ext cx="5485680" cy="5057640"/>
          </a:xfrm>
          <a:prstGeom prst="rect">
            <a:avLst/>
          </a:prstGeom>
          <a:ln w="36000">
            <a:solidFill>
              <a:srgbClr val="f0581a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38080" y="60012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Vad är en korpus?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836640" y="1571760"/>
            <a:ext cx="5183280" cy="450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En stor sökbar samling texter.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För att utöka sökmöjligheter brukar korpusar vara försedda med uppmärkning, det vill säga olika slags lingvistisk information.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8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Uppmärkningen (annoteringen) är ofta gjord av datorn och därmed inte felfri.</a:t>
            </a:r>
            <a:endParaRPr b="0" lang="en-US" sz="2800" spc="-1" strike="noStrike">
              <a:solidFill>
                <a:srgbClr val="000000"/>
              </a:solidFill>
              <a:latin typeface="Jost*"/>
            </a:endParaRPr>
          </a:p>
        </p:txBody>
      </p:sp>
      <p:sp>
        <p:nvSpPr>
          <p:cNvPr id="272" name=""/>
          <p:cNvSpPr/>
          <p:nvPr/>
        </p:nvSpPr>
        <p:spPr>
          <a:xfrm>
            <a:off x="6300000" y="684000"/>
            <a:ext cx="5040000" cy="4937400"/>
          </a:xfrm>
          <a:prstGeom prst="rect">
            <a:avLst/>
          </a:prstGeom>
          <a:noFill/>
          <a:ln w="0">
            <a:solidFill>
              <a:srgbClr val="f0581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Annotering ger information: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</a:rPr>
              <a:t>Morfologisk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: </a:t>
            </a:r>
            <a:r>
              <a:rPr b="0" i="1" lang="sv-SE" sz="2400" spc="-1" strike="noStrike">
                <a:solidFill>
                  <a:srgbClr val="000000"/>
                </a:solidFill>
                <a:latin typeface="Jost* Light"/>
              </a:rPr>
              <a:t>Boken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 är ett substantiv, singular bestämd form, samma ord som </a:t>
            </a:r>
            <a:r>
              <a:rPr b="0" i="1" lang="sv-SE" sz="2400" spc="-1" strike="noStrike">
                <a:solidFill>
                  <a:srgbClr val="000000"/>
                </a:solidFill>
                <a:latin typeface="Jost* Light"/>
              </a:rPr>
              <a:t>bok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, </a:t>
            </a:r>
            <a:r>
              <a:rPr b="0" i="1" lang="sv-SE" sz="2400" spc="-1" strike="noStrike">
                <a:solidFill>
                  <a:srgbClr val="000000"/>
                </a:solidFill>
                <a:latin typeface="Jost* Light"/>
              </a:rPr>
              <a:t>böcker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 och </a:t>
            </a:r>
            <a:r>
              <a:rPr b="0" i="1" lang="sv-SE" sz="2400" spc="-1" strike="noStrike">
                <a:solidFill>
                  <a:srgbClr val="000000"/>
                </a:solidFill>
                <a:latin typeface="Jost* Light"/>
              </a:rPr>
              <a:t>böckerna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</a:rPr>
              <a:t>Syntaktisk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: </a:t>
            </a:r>
            <a:r>
              <a:rPr b="0" i="1" lang="sv-SE" sz="2400" spc="-1" strike="noStrike">
                <a:solidFill>
                  <a:srgbClr val="000000"/>
                </a:solidFill>
                <a:latin typeface="Jost* Light"/>
              </a:rPr>
              <a:t>Jag läser en bok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: </a:t>
            </a:r>
            <a:r>
              <a:rPr b="0" i="1" lang="sv-SE" sz="2400" spc="-1" strike="noStrike">
                <a:solidFill>
                  <a:srgbClr val="000000"/>
                </a:solidFill>
                <a:latin typeface="Jost* Light"/>
              </a:rPr>
              <a:t>bok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 är objekt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</a:rPr>
              <a:t>Semantisk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: Vilken betydelse av </a:t>
            </a:r>
            <a:r>
              <a:rPr b="0" i="1" lang="sv-SE" sz="2400" spc="-1" strike="noStrike">
                <a:solidFill>
                  <a:srgbClr val="000000"/>
                </a:solidFill>
                <a:latin typeface="Jost* Light"/>
              </a:rPr>
              <a:t>bok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 gäller: en skrift eller ett träd?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v-SE" sz="2400" spc="-1" strike="noStrike">
                <a:solidFill>
                  <a:srgbClr val="000000"/>
                </a:solidFill>
                <a:latin typeface="Jost* Light"/>
              </a:rPr>
              <a:t>Metadata</a:t>
            </a:r>
            <a:r>
              <a:rPr b="0" lang="sv-SE" sz="2400" spc="-1" strike="noStrike">
                <a:solidFill>
                  <a:srgbClr val="000000"/>
                </a:solidFill>
                <a:latin typeface="Jost* Light"/>
              </a:rPr>
              <a:t>: I vad slags text förekommer ordet? Vem skrev texten? Och när?</a:t>
            </a:r>
            <a:endParaRPr b="0" lang="sv-SE" sz="2400" spc="-1" strike="noStrike">
              <a:solidFill>
                <a:srgbClr val="000000"/>
              </a:solidFill>
              <a:latin typeface="Jost*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Några av Språkbankens korpusar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172560" y="1723320"/>
            <a:ext cx="5183280" cy="412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finlandssvenska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historiska texter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fornsvenska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nysvenska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parallella texter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samma texter på 25+ språk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Gigaword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en stor balanserad korpus av olika genrer av nusvenskan från 1950 och framåt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836640" y="1715760"/>
            <a:ext cx="5183280" cy="452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skönlitteratur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tidningar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tidskrifter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sociala medier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bloggar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forum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Twitter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myndighetstexter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134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1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Wikipedia</a:t>
            </a:r>
            <a:endParaRPr b="0" lang="en-US" sz="2100" spc="-1" strike="noStrike">
              <a:solidFill>
                <a:srgbClr val="000000"/>
              </a:solidFill>
              <a:latin typeface="Jost*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838080" y="666000"/>
            <a:ext cx="10516320" cy="77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v-SE" sz="4200" spc="-1" strike="noStrike" cap="all">
                <a:solidFill>
                  <a:srgbClr val="000000"/>
                </a:solidFill>
                <a:latin typeface="Jost* Light"/>
              </a:rPr>
              <a:t>Några av Språkbankens lexikon</a:t>
            </a:r>
            <a:endParaRPr b="0" lang="en-US" sz="4200" spc="-1" strike="noStrike" cap="all">
              <a:solidFill>
                <a:srgbClr val="000000"/>
              </a:solidFill>
              <a:latin typeface="Jost* Light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836640" y="1715760"/>
            <a:ext cx="10503360" cy="470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SALDO: ett semantiskt och morfologiskt lexikon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Hellquists svenska etymologiska ordbok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Bliss-symbollexikon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Schlyters och Söderwalls ordböcker över medeltidssvenskan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attitydlexikon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lånordslexikon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0581a"/>
              </a:buClr>
              <a:buFont typeface="Wingdings" charset="2"/>
              <a:buChar char=""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Swesaurus (ett svenskt ordnät, ett svenskt begreppslexikon)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sv-SE" sz="2200" spc="-1" strike="noStrike">
                <a:solidFill>
                  <a:srgbClr val="000000"/>
                </a:solidFill>
                <a:latin typeface="Jost* Light"/>
                <a:ea typeface="Noto Sans CJK SC"/>
              </a:rPr>
              <a:t>Våra lexikon är skapade för automatisk textanalys.</a:t>
            </a:r>
            <a:endParaRPr b="0" lang="en-US" sz="2200" spc="-1" strike="noStrike">
              <a:solidFill>
                <a:srgbClr val="000000"/>
              </a:solidFill>
              <a:latin typeface="Jost*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2_Office-tema">
  <a:themeElements>
    <a:clrScheme name="Anpassat 6">
      <a:dk1>
        <a:srgbClr val="000000"/>
      </a:dk1>
      <a:lt1>
        <a:srgbClr val="ffffff"/>
      </a:lt1>
      <a:dk2>
        <a:srgbClr val="f26b21"/>
      </a:dk2>
      <a:lt2>
        <a:srgbClr val="d8d8d8"/>
      </a:lt2>
      <a:accent1>
        <a:srgbClr val="f26b21"/>
      </a:accent1>
      <a:accent2>
        <a:srgbClr val="f26b21"/>
      </a:accent2>
      <a:accent3>
        <a:srgbClr val="ffffff"/>
      </a:accent3>
      <a:accent4>
        <a:srgbClr val="f26b21"/>
      </a:accent4>
      <a:accent5>
        <a:srgbClr val="a5a5a5"/>
      </a:accent5>
      <a:accent6>
        <a:srgbClr val="f26b21"/>
      </a:accent6>
      <a:hlink>
        <a:srgbClr val="6c6c6c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2_Office-tema">
  <a:themeElements>
    <a:clrScheme name="Anpassat 6">
      <a:dk1>
        <a:srgbClr val="000000"/>
      </a:dk1>
      <a:lt1>
        <a:srgbClr val="ffffff"/>
      </a:lt1>
      <a:dk2>
        <a:srgbClr val="f26b21"/>
      </a:dk2>
      <a:lt2>
        <a:srgbClr val="d8d8d8"/>
      </a:lt2>
      <a:accent1>
        <a:srgbClr val="f26b21"/>
      </a:accent1>
      <a:accent2>
        <a:srgbClr val="f26b21"/>
      </a:accent2>
      <a:accent3>
        <a:srgbClr val="ffffff"/>
      </a:accent3>
      <a:accent4>
        <a:srgbClr val="f26b21"/>
      </a:accent4>
      <a:accent5>
        <a:srgbClr val="a5a5a5"/>
      </a:accent5>
      <a:accent6>
        <a:srgbClr val="f26b21"/>
      </a:accent6>
      <a:hlink>
        <a:srgbClr val="6c6c6c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2_Office-tema">
  <a:themeElements>
    <a:clrScheme name="Anpassat 6">
      <a:dk1>
        <a:srgbClr val="000000"/>
      </a:dk1>
      <a:lt1>
        <a:srgbClr val="ffffff"/>
      </a:lt1>
      <a:dk2>
        <a:srgbClr val="f26b21"/>
      </a:dk2>
      <a:lt2>
        <a:srgbClr val="d8d8d8"/>
      </a:lt2>
      <a:accent1>
        <a:srgbClr val="f26b21"/>
      </a:accent1>
      <a:accent2>
        <a:srgbClr val="f26b21"/>
      </a:accent2>
      <a:accent3>
        <a:srgbClr val="ffffff"/>
      </a:accent3>
      <a:accent4>
        <a:srgbClr val="f26b21"/>
      </a:accent4>
      <a:accent5>
        <a:srgbClr val="a5a5a5"/>
      </a:accent5>
      <a:accent6>
        <a:srgbClr val="f26b21"/>
      </a:accent6>
      <a:hlink>
        <a:srgbClr val="6c6c6c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2_Office-tema">
  <a:themeElements>
    <a:clrScheme name="Anpassat 6">
      <a:dk1>
        <a:srgbClr val="000000"/>
      </a:dk1>
      <a:lt1>
        <a:srgbClr val="ffffff"/>
      </a:lt1>
      <a:dk2>
        <a:srgbClr val="f26b21"/>
      </a:dk2>
      <a:lt2>
        <a:srgbClr val="d8d8d8"/>
      </a:lt2>
      <a:accent1>
        <a:srgbClr val="f26b21"/>
      </a:accent1>
      <a:accent2>
        <a:srgbClr val="f26b21"/>
      </a:accent2>
      <a:accent3>
        <a:srgbClr val="ffffff"/>
      </a:accent3>
      <a:accent4>
        <a:srgbClr val="f26b21"/>
      </a:accent4>
      <a:accent5>
        <a:srgbClr val="a5a5a5"/>
      </a:accent5>
      <a:accent6>
        <a:srgbClr val="f26b21"/>
      </a:accent6>
      <a:hlink>
        <a:srgbClr val="6c6c6c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2_Office-tema">
  <a:themeElements>
    <a:clrScheme name="Anpassat 6">
      <a:dk1>
        <a:srgbClr val="000000"/>
      </a:dk1>
      <a:lt1>
        <a:srgbClr val="ffffff"/>
      </a:lt1>
      <a:dk2>
        <a:srgbClr val="f26b21"/>
      </a:dk2>
      <a:lt2>
        <a:srgbClr val="d8d8d8"/>
      </a:lt2>
      <a:accent1>
        <a:srgbClr val="f26b21"/>
      </a:accent1>
      <a:accent2>
        <a:srgbClr val="f26b21"/>
      </a:accent2>
      <a:accent3>
        <a:srgbClr val="ffffff"/>
      </a:accent3>
      <a:accent4>
        <a:srgbClr val="f26b21"/>
      </a:accent4>
      <a:accent5>
        <a:srgbClr val="a5a5a5"/>
      </a:accent5>
      <a:accent6>
        <a:srgbClr val="f26b21"/>
      </a:accent6>
      <a:hlink>
        <a:srgbClr val="6c6c6c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7130</TotalTime>
  <Application>LibreOffice/7.4.7.2$Linux_X86_64 LibreOffice_project/40$Build-2</Application>
  <AppVersion>15.0000</AppVersion>
  <Company>Uppsala universitet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2023-04-11T13:49:51Z</dcterms:created>
  <dc:creator>Mia Öström</dc:creator>
  <dc:description/>
  <dc:language>sv-SE</dc:language>
  <cp:lastModifiedBy/>
  <dcterms:modified xsi:type="dcterms:W3CDTF">2023-12-05T10:20:54Z</dcterms:modified>
  <cp:revision>47</cp:revision>
  <dc:subject/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Bredbild</vt:lpwstr>
  </property>
  <property fmtid="{D5CDD505-2E9C-101B-9397-08002B2CF9AE}" pid="3" name="Slides">
    <vt:r8>5</vt:r8>
  </property>
</Properties>
</file>