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FAD3CB"/>
          </a:solidFill>
        </a:fill>
      </a:tcStyle>
    </a:wholeTbl>
    <a:band2H>
      <a:tcTxStyle b="def" i="def"/>
      <a:tcStyle>
        <a:tcBdr/>
        <a:fill>
          <a:solidFill>
            <a:srgbClr val="FCEA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FAD3CB"/>
          </a:solidFill>
        </a:fill>
      </a:tcStyle>
    </a:wholeTbl>
    <a:band2H>
      <a:tcTxStyle b="def" i="def"/>
      <a:tcStyle>
        <a:tcBdr/>
        <a:fill>
          <a:solidFill>
            <a:srgbClr val="FCEA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hueOff val="-1274641"/>
          <a:satOff val="-75999"/>
          <a:lumOff val="69803"/>
        </a:schemeClr>
      </a:tcTxStyle>
      <a:tcStyle>
        <a:tcBdr>
          <a:lef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hueOff val="-1274641"/>
                  <a:satOff val="-75999"/>
                  <a:lumOff val="69803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2">
              <a:hueOff val="-1274641"/>
              <a:satOff val="-75999"/>
              <a:lumOff val="69803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ustomXml" Target="../customXml/item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ustomXml" Target="../customXml/item3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ustomXml" Target="../customXml/item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presProps" Target="presProps.xml"/><Relationship Id="rId6" Type="http://schemas.openxmlformats.org/officeDocument/2006/relationships/theme" Target="theme/theme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7" name="Shape 7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5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8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9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0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7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7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8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9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0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3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8880" y="6084360"/>
            <a:ext cx="1941841" cy="25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5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7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9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1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5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9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1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chemeClr val="accent2">
            <a:hueOff val="-1274641"/>
            <a:satOff val="-75999"/>
            <a:lumOff val="6980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80" y="2479319"/>
            <a:ext cx="9854641" cy="130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5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1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0" name="Body Level One…"/>
          <p:cNvSpPr txBox="1"/>
          <p:nvPr>
            <p:ph type="body" idx="1"/>
          </p:nvPr>
        </p:nvSpPr>
        <p:spPr>
          <a:xfrm>
            <a:off x="609479" y="1604519"/>
            <a:ext cx="10973522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9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entered Tex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Body Level One…"/>
          <p:cNvSpPr txBox="1"/>
          <p:nvPr>
            <p:ph type="body" idx="1"/>
          </p:nvPr>
        </p:nvSpPr>
        <p:spPr>
          <a:xfrm>
            <a:off x="609479" y="273599"/>
            <a:ext cx="10973522" cy="5307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and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Content and 2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3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2 Content over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2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 over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1" name="Body Level One…"/>
          <p:cNvSpPr txBox="1"/>
          <p:nvPr>
            <p:ph type="body" sz="half" idx="1"/>
          </p:nvPr>
        </p:nvSpPr>
        <p:spPr>
          <a:xfrm>
            <a:off x="609479" y="1604519"/>
            <a:ext cx="10973522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4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0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6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9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4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buFontTx/>
              <a:defRPr spc="0"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609479" y="1604519"/>
            <a:ext cx="5355001" cy="397728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609479" y="273599"/>
            <a:ext cx="10973522" cy="11448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5001" cy="18968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1.xml"/><Relationship Id="rId66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7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 descr="Bildobjekt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1719" y="6336360"/>
            <a:ext cx="335881" cy="53784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1"/>
          <p:cNvSpPr/>
          <p:nvPr/>
        </p:nvSpPr>
        <p:spPr>
          <a:xfrm>
            <a:off x="-1" y="-1"/>
            <a:ext cx="12192842" cy="1371242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</a:p>
        </p:txBody>
      </p:sp>
      <p:pic>
        <p:nvPicPr>
          <p:cNvPr id="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000" y="359999"/>
            <a:ext cx="4102201" cy="54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1079" y="0"/>
            <a:ext cx="1175401" cy="12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50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5pPr>
      <a:lvl6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6pPr>
      <a:lvl7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7pPr>
      <a:lvl8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8pPr>
      <a:lvl9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2800" u="none">
          <a:solidFill>
            <a:schemeClr val="accent2">
              <a:hueOff val="-1274641"/>
              <a:satOff val="-75999"/>
              <a:lumOff val="69803"/>
            </a:schemeClr>
          </a:solidFill>
          <a:uFillTx/>
          <a:latin typeface="Source Sans 3 SemiBold"/>
          <a:ea typeface="Source Sans 3 SemiBold"/>
          <a:cs typeface="Source Sans 3 SemiBold"/>
          <a:sym typeface="Source Sans 3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2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2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35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2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praakbanken.gu.se/swe/forskning" TargetMode="External"/><Relationship Id="rId3" Type="http://schemas.openxmlformats.org/officeDocument/2006/relationships/hyperlink" Target="https://spraakbanken.gu.se/swe/publikationer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spraakbanken.gu.se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praakbanken.gu.se/resurser" TargetMode="External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058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ktangel 1"/>
          <p:cNvSpPr/>
          <p:nvPr/>
        </p:nvSpPr>
        <p:spPr>
          <a:xfrm>
            <a:off x="-1" y="-1"/>
            <a:ext cx="12192001" cy="1955028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pPr>
          </a:p>
        </p:txBody>
      </p:sp>
      <p:pic>
        <p:nvPicPr>
          <p:cNvPr id="750" name="image3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9680" y="0"/>
            <a:ext cx="1396801" cy="1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PlaceHolder 1"/>
          <p:cNvSpPr txBox="1"/>
          <p:nvPr>
            <p:ph type="title"/>
          </p:nvPr>
        </p:nvSpPr>
        <p:spPr>
          <a:xfrm>
            <a:off x="838079" y="2400480"/>
            <a:ext cx="10516322" cy="3965041"/>
          </a:xfrm>
          <a:prstGeom prst="rect">
            <a:avLst/>
          </a:prstGeom>
        </p:spPr>
        <p:txBody>
          <a:bodyPr/>
          <a:lstStyle/>
          <a:p>
            <a:pPr algn="ctr">
              <a:defRPr cap="all" spc="-100" sz="7200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t>Språkbanken</a:t>
            </a:r>
            <a:br/>
            <a:r>
              <a:t>för</a:t>
            </a:r>
            <a:br/>
            <a:r>
              <a:t>nybörjare</a:t>
            </a:r>
          </a:p>
        </p:txBody>
      </p:sp>
      <p:pic>
        <p:nvPicPr>
          <p:cNvPr id="752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000" y="196920"/>
            <a:ext cx="8280001" cy="1315440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PlaceHolder 2"/>
          <p:cNvSpPr txBox="1"/>
          <p:nvPr>
            <p:ph type="body" sz="quarter" idx="1"/>
          </p:nvPr>
        </p:nvSpPr>
        <p:spPr>
          <a:xfrm>
            <a:off x="10619999" y="6299999"/>
            <a:ext cx="1539361" cy="564841"/>
          </a:xfrm>
          <a:prstGeom prst="rect">
            <a:avLst/>
          </a:prstGeom>
        </p:spPr>
        <p:txBody>
          <a:bodyPr lIns="44999" tIns="44999" rIns="44999" bIns="44999"/>
          <a:lstStyle>
            <a:lvl1pPr algn="r" defTabSz="832104">
              <a:lnSpc>
                <a:spcPct val="90000"/>
              </a:lnSpc>
              <a:spcBef>
                <a:spcPts val="900"/>
              </a:spcBef>
              <a:defRPr spc="-91" sz="2548">
                <a:latin typeface="Jost Regular Medium"/>
                <a:ea typeface="Jost Regular Medium"/>
                <a:cs typeface="Jost Regular Medium"/>
                <a:sym typeface="Jost Regular Medium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754" name="En forskningsinfrastruktur för språkliga data och en språkteknologisk forskningsenhet"/>
          <p:cNvSpPr txBox="1"/>
          <p:nvPr/>
        </p:nvSpPr>
        <p:spPr>
          <a:xfrm>
            <a:off x="890509" y="1104127"/>
            <a:ext cx="6265294" cy="828744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2500">
                <a:latin typeface="Futura"/>
                <a:ea typeface="Futura"/>
                <a:cs typeface="Futura"/>
                <a:sym typeface="Futura"/>
              </a:defRPr>
            </a:pPr>
            <a:r>
              <a:rPr spc="-25"/>
              <a:t>En forskningsinfrastruktur för språkliga data</a:t>
            </a:r>
            <a:br>
              <a:rPr spc="-25"/>
            </a:br>
            <a:r>
              <a:rPr spc="-25"/>
              <a:t>och en språkteknologisk forskningsenhet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Språkbankens viktigaste plattformar</a:t>
            </a:r>
          </a:p>
        </p:txBody>
      </p:sp>
      <p:sp>
        <p:nvSpPr>
          <p:cNvPr id="789" name="PlaceHolder 2"/>
          <p:cNvSpPr txBox="1"/>
          <p:nvPr>
            <p:ph type="body" idx="4294967295"/>
          </p:nvPr>
        </p:nvSpPr>
        <p:spPr>
          <a:xfrm>
            <a:off x="3600000" y="1715760"/>
            <a:ext cx="7739999" cy="468396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400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Korp: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en sökmotor som ger tillgång till 30 miljarder ord i Språkbankens korpusar.</a:t>
            </a:r>
            <a:endParaRPr spc="-1"/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400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Karp: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en plattform för att arbeta med våra lexikon.</a:t>
            </a:r>
            <a:endParaRPr spc="-1"/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400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Sparv: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en annoteringsplattform som kan berika texter med morfologisk, syntaktisk och semantisk information.</a:t>
            </a:r>
            <a:endParaRPr spc="-1"/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400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Strix: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en sökmotor som är dokumentcentrerad och kan ta större hänsyn till dokumentets semantiska innehåll.</a:t>
            </a:r>
            <a:endParaRPr spc="-1"/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400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Mink: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en plattform där du kan tillämpa våra språkteknologiska metoder på texter som du själv har samlat in.</a:t>
            </a:r>
          </a:p>
        </p:txBody>
      </p:sp>
      <p:pic>
        <p:nvPicPr>
          <p:cNvPr id="790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920" y="4701599"/>
            <a:ext cx="2336761" cy="70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920" y="3674879"/>
            <a:ext cx="1889281" cy="76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image14.png" descr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8920" y="1689480"/>
            <a:ext cx="2311201" cy="75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age15.png" descr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8920" y="5676479"/>
            <a:ext cx="1779480" cy="74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age16.png" descr="image1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9560" y="2745359"/>
            <a:ext cx="1969561" cy="633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Korp?</a:t>
            </a:r>
          </a:p>
        </p:txBody>
      </p:sp>
      <p:sp>
        <p:nvSpPr>
          <p:cNvPr id="79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en sökmotor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avsedd för undersökningar av språkliga fenomen</a:t>
            </a:r>
          </a:p>
        </p:txBody>
      </p:sp>
      <p:pic>
        <p:nvPicPr>
          <p:cNvPr id="798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120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Ordsökning</a:t>
            </a:r>
          </a:p>
        </p:txBody>
      </p:sp>
      <p:sp>
        <p:nvSpPr>
          <p:cNvPr id="80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Ger information om ordets frekvens och visar alla dess förekomster i kontext. Ordet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kyssa</a:t>
            </a:r>
            <a:r>
              <a:t>:</a:t>
            </a:r>
          </a:p>
        </p:txBody>
      </p:sp>
      <p:pic>
        <p:nvPicPr>
          <p:cNvPr id="802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120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640" y="2873160"/>
            <a:ext cx="9143641" cy="2789281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Oval 8"/>
          <p:cNvSpPr/>
          <p:nvPr/>
        </p:nvSpPr>
        <p:spPr>
          <a:xfrm>
            <a:off x="1484639" y="3305159"/>
            <a:ext cx="503641" cy="2156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5" name="TextBox 16"/>
          <p:cNvSpPr/>
          <p:nvPr/>
        </p:nvSpPr>
        <p:spPr>
          <a:xfrm>
            <a:off x="2060639" y="3228480"/>
            <a:ext cx="1151641" cy="4392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Frekvens</a:t>
            </a:r>
          </a:p>
        </p:txBody>
      </p:sp>
      <p:sp>
        <p:nvSpPr>
          <p:cNvPr id="806" name="TextBox 17"/>
          <p:cNvSpPr/>
          <p:nvPr/>
        </p:nvSpPr>
        <p:spPr>
          <a:xfrm>
            <a:off x="2456639" y="3733200"/>
            <a:ext cx="359641" cy="1499433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16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Exempe</a:t>
            </a:r>
          </a:p>
          <a:p>
            <a:pPr>
              <a:defRPr spc="-1" sz="1600"/>
            </a:pPr>
            <a:r>
              <a:t>l</a:t>
            </a:r>
          </a:p>
        </p:txBody>
      </p:sp>
      <p:sp>
        <p:nvSpPr>
          <p:cNvPr id="807" name="Oval 10"/>
          <p:cNvSpPr/>
          <p:nvPr/>
        </p:nvSpPr>
        <p:spPr>
          <a:xfrm>
            <a:off x="5949000" y="3762359"/>
            <a:ext cx="1367641" cy="3344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8" name="TextBox 18"/>
          <p:cNvSpPr/>
          <p:nvPr/>
        </p:nvSpPr>
        <p:spPr>
          <a:xfrm>
            <a:off x="3751919" y="3600000"/>
            <a:ext cx="2160361" cy="4392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Namn på korpus</a:t>
            </a:r>
          </a:p>
        </p:txBody>
      </p:sp>
      <p:sp>
        <p:nvSpPr>
          <p:cNvPr id="809" name="TextBox 19"/>
          <p:cNvSpPr/>
          <p:nvPr/>
        </p:nvSpPr>
        <p:spPr>
          <a:xfrm>
            <a:off x="8717399" y="2699999"/>
            <a:ext cx="1258201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Info om korpusen</a:t>
            </a:r>
          </a:p>
        </p:txBody>
      </p:sp>
      <p:sp>
        <p:nvSpPr>
          <p:cNvPr id="810" name="TextBox 20"/>
          <p:cNvSpPr/>
          <p:nvPr/>
        </p:nvSpPr>
        <p:spPr>
          <a:xfrm>
            <a:off x="8973360" y="3929760"/>
            <a:ext cx="1008001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Info om ordet</a:t>
            </a:r>
          </a:p>
        </p:txBody>
      </p:sp>
      <p:sp>
        <p:nvSpPr>
          <p:cNvPr id="811" name="Oval 11"/>
          <p:cNvSpPr/>
          <p:nvPr/>
        </p:nvSpPr>
        <p:spPr>
          <a:xfrm>
            <a:off x="8109360" y="4673160"/>
            <a:ext cx="1872001" cy="719641"/>
          </a:xfrm>
          <a:prstGeom prst="ellipse">
            <a:avLst/>
          </a:prstGeom>
          <a:ln w="28440">
            <a:solidFill>
              <a:srgbClr val="FF0000"/>
            </a:solidFill>
          </a:ln>
          <a:effectLst>
            <a:outerShdw sx="100000" sy="100000" kx="0" ky="0" algn="b" rotWithShape="0" blurRad="38100" dist="2304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pc="-1">
                <a:solidFill>
                  <a:schemeClr val="accent2">
                    <a:hueOff val="-1274641"/>
                    <a:satOff val="-75999"/>
                    <a:lumOff val="6980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2" name="TextBox 21"/>
          <p:cNvSpPr/>
          <p:nvPr/>
        </p:nvSpPr>
        <p:spPr>
          <a:xfrm>
            <a:off x="6705359" y="5507999"/>
            <a:ext cx="2654641" cy="769481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spc="-1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Ibland gör den automatiska analysen fel.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Trenddiagram</a:t>
            </a:r>
          </a:p>
        </p:txBody>
      </p:sp>
      <p:sp>
        <p:nvSpPr>
          <p:cNvPr id="815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Språkförändring:</a:t>
            </a:r>
          </a:p>
        </p:txBody>
      </p:sp>
      <p:pic>
        <p:nvPicPr>
          <p:cNvPr id="816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120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640" y="2520000"/>
            <a:ext cx="9683281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0119" y="3017160"/>
            <a:ext cx="2129761" cy="582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 txBox="1"/>
          <p:nvPr>
            <p:ph type="title" idx="4294967295"/>
          </p:nvPr>
        </p:nvSpPr>
        <p:spPr>
          <a:xfrm>
            <a:off x="838079" y="606959"/>
            <a:ext cx="10516322" cy="11574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/>
          <a:p>
            <a:pPr defTabSz="777240">
              <a:lnSpc>
                <a:spcPct val="75000"/>
              </a:lnSpc>
              <a:defRPr cap="all" spc="-85" sz="357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Jämförelser baserade</a:t>
            </a:r>
            <a:br/>
            <a:r>
              <a:t>på sannolikhet</a:t>
            </a:r>
          </a:p>
        </p:txBody>
      </p:sp>
      <p:sp>
        <p:nvSpPr>
          <p:cNvPr id="821" name="PlaceHolder 2"/>
          <p:cNvSpPr txBox="1"/>
          <p:nvPr>
            <p:ph type="body" idx="4294967295"/>
          </p:nvPr>
        </p:nvSpPr>
        <p:spPr>
          <a:xfrm>
            <a:off x="836640" y="1967759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Vilka partier fokuserar på utbildning och vilka på sjukvård i sina program och manifest?</a:t>
            </a:r>
          </a:p>
        </p:txBody>
      </p:sp>
      <p:pic>
        <p:nvPicPr>
          <p:cNvPr id="822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120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600" y="3003480"/>
            <a:ext cx="8750521" cy="3296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Ordbilder</a:t>
            </a:r>
          </a:p>
        </p:txBody>
      </p:sp>
      <p:sp>
        <p:nvSpPr>
          <p:cNvPr id="826" name="PlaceHolder 2"/>
          <p:cNvSpPr txBox="1"/>
          <p:nvPr>
            <p:ph type="body" idx="4294967295"/>
          </p:nvPr>
        </p:nvSpPr>
        <p:spPr>
          <a:xfrm>
            <a:off x="836640" y="1967759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Vem kysser vem/vad i Sverige och på vilket sätt?</a:t>
            </a:r>
          </a:p>
        </p:txBody>
      </p:sp>
      <p:pic>
        <p:nvPicPr>
          <p:cNvPr id="827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120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640" y="2591999"/>
            <a:ext cx="5463360" cy="4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Karp?</a:t>
            </a:r>
          </a:p>
        </p:txBody>
      </p:sp>
      <p:sp>
        <p:nvSpPr>
          <p:cNvPr id="83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Ett verktyg för att arbeta med Språkbankens lexikon.</a:t>
            </a:r>
          </a:p>
        </p:txBody>
      </p:sp>
      <p:pic>
        <p:nvPicPr>
          <p:cNvPr id="832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0439" y="324359"/>
            <a:ext cx="3423961" cy="110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shot-karp.png" descr="shot-kar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4032" y="2213585"/>
            <a:ext cx="7745344" cy="4271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SALDO</a:t>
            </a:r>
          </a:p>
        </p:txBody>
      </p:sp>
      <p:sp>
        <p:nvSpPr>
          <p:cNvPr id="83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Hur ser det semantiska grannskapet ut för ordet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hus</a:t>
            </a:r>
            <a:r>
              <a:t>?</a:t>
            </a:r>
          </a:p>
        </p:txBody>
      </p:sp>
      <p:pic>
        <p:nvPicPr>
          <p:cNvPr id="837" name="image16.png" descr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0439" y="324359"/>
            <a:ext cx="3423961" cy="110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shot-karpsaldo.png" descr="shot-karpsald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719140" y="2337222"/>
            <a:ext cx="7378640" cy="3816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shot-karphellqvist.png" descr="shot-karphellqvist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7437"/>
          <a:stretch>
            <a:fillRect/>
          </a:stretch>
        </p:blipFill>
        <p:spPr>
          <a:xfrm>
            <a:off x="1505630" y="2317217"/>
            <a:ext cx="7260553" cy="42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Etymologisk ordbok</a:t>
            </a:r>
          </a:p>
        </p:txBody>
      </p:sp>
      <p:sp>
        <p:nvSpPr>
          <p:cNvPr id="842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Från vilka språk har svenskan lånat mest?</a:t>
            </a:r>
          </a:p>
        </p:txBody>
      </p:sp>
      <p:pic>
        <p:nvPicPr>
          <p:cNvPr id="843" name="image16.png" descr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0439" y="324359"/>
            <a:ext cx="3423961" cy="110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TextBox 23"/>
          <p:cNvSpPr/>
          <p:nvPr/>
        </p:nvSpPr>
        <p:spPr>
          <a:xfrm>
            <a:off x="7706889" y="2675066"/>
            <a:ext cx="3114721" cy="1054933"/>
          </a:xfrm>
          <a:prstGeom prst="rect">
            <a:avLst/>
          </a:prstGeom>
          <a:solidFill>
            <a:schemeClr val="accent2">
              <a:hueOff val="-1274641"/>
              <a:satOff val="-75999"/>
              <a:lumOff val="69803"/>
            </a:schemeClr>
          </a:solidFill>
          <a:ln w="1908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/>
            </a:pPr>
            <a:r>
              <a:t>Sökfrågan: </a:t>
            </a:r>
            <a:r>
              <a:rPr sz="1600"/>
              <a:t>“hitta alla ingångar där det är angett vilket språk ordet kommer från, och det där språket inte är fornsvenska”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MER OM Korp</a:t>
            </a:r>
          </a:p>
        </p:txBody>
      </p:sp>
      <p:sp>
        <p:nvSpPr>
          <p:cNvPr id="84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Låt oss söka efter ordet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grym</a:t>
            </a:r>
            <a:r>
              <a:t>:</a:t>
            </a:r>
          </a:p>
        </p:txBody>
      </p:sp>
      <p:pic>
        <p:nvPicPr>
          <p:cNvPr id="848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479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3" name="Group"/>
          <p:cNvGrpSpPr/>
          <p:nvPr/>
        </p:nvGrpSpPr>
        <p:grpSpPr>
          <a:xfrm>
            <a:off x="836640" y="2339999"/>
            <a:ext cx="6768360" cy="4229641"/>
            <a:chOff x="0" y="0"/>
            <a:chExt cx="6768359" cy="4229640"/>
          </a:xfrm>
        </p:grpSpPr>
        <p:pic>
          <p:nvPicPr>
            <p:cNvPr id="849" name="Picture 16" descr="Picture 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65279"/>
              <a:ext cx="6768360" cy="3564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0" name="Oval 12"/>
            <p:cNvSpPr/>
            <p:nvPr/>
          </p:nvSpPr>
          <p:spPr>
            <a:xfrm>
              <a:off x="2880359" y="791999"/>
              <a:ext cx="503641" cy="359641"/>
            </a:xfrm>
            <a:prstGeom prst="ellipse">
              <a:avLst/>
            </a:prstGeom>
            <a:noFill/>
            <a:ln w="2844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1" name="TextBox 22"/>
            <p:cNvSpPr/>
            <p:nvPr/>
          </p:nvSpPr>
          <p:spPr>
            <a:xfrm>
              <a:off x="3888359" y="-1"/>
              <a:ext cx="2088001" cy="423376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algn="ctr"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lvl1pPr>
            </a:lstStyle>
            <a:p>
              <a:pPr/>
              <a:r>
                <a:t>Olika betydelser!</a:t>
              </a:r>
            </a:p>
          </p:txBody>
        </p:sp>
        <p:sp>
          <p:nvSpPr>
            <p:cNvPr id="852" name="Straight Arrow Connector 8"/>
            <p:cNvSpPr/>
            <p:nvPr/>
          </p:nvSpPr>
          <p:spPr>
            <a:xfrm flipV="1">
              <a:off x="3311999" y="368999"/>
              <a:ext cx="576720" cy="423001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Innehåll</a:t>
            </a:r>
          </a:p>
        </p:txBody>
      </p:sp>
      <p:sp>
        <p:nvSpPr>
          <p:cNvPr id="757" name="PlaceHolder 2"/>
          <p:cNvSpPr txBox="1"/>
          <p:nvPr>
            <p:ph type="body" idx="4294967295"/>
          </p:nvPr>
        </p:nvSpPr>
        <p:spPr>
          <a:xfrm>
            <a:off x="838079" y="1606680"/>
            <a:ext cx="10516322" cy="4503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Vad är Språkbanken Text?</a:t>
            </a: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Vår data</a:t>
            </a: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Våra plattformar</a:t>
            </a: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Exempel på tillämpningar</a:t>
            </a: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Annat vi gör</a:t>
            </a: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Vad vi kan hjälpa till med</a:t>
            </a:r>
          </a:p>
        </p:txBody>
      </p:sp>
      <p:pic>
        <p:nvPicPr>
          <p:cNvPr id="7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4520" y="1670399"/>
            <a:ext cx="5956201" cy="2253602"/>
          </a:xfrm>
          <a:prstGeom prst="rect">
            <a:avLst/>
          </a:prstGeom>
          <a:ln w="35640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Automatisk textanalys</a:t>
            </a:r>
          </a:p>
        </p:txBody>
      </p:sp>
      <p:sp>
        <p:nvSpPr>
          <p:cNvPr id="85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Betydelserna i Korp:</a:t>
            </a:r>
          </a:p>
        </p:txBody>
      </p:sp>
      <p:pic>
        <p:nvPicPr>
          <p:cNvPr id="857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479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0" name="Group"/>
          <p:cNvGrpSpPr/>
          <p:nvPr/>
        </p:nvGrpSpPr>
        <p:grpSpPr>
          <a:xfrm>
            <a:off x="836640" y="2339999"/>
            <a:ext cx="8331121" cy="3816002"/>
            <a:chOff x="0" y="0"/>
            <a:chExt cx="8331120" cy="3816000"/>
          </a:xfrm>
        </p:grpSpPr>
        <p:pic>
          <p:nvPicPr>
            <p:cNvPr id="858" name="Content Placeholder 7" descr="Content Placeholder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31121" cy="38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9" name="Straight Arrow Connector 1"/>
            <p:cNvSpPr/>
            <p:nvPr/>
          </p:nvSpPr>
          <p:spPr>
            <a:xfrm>
              <a:off x="3161880" y="215639"/>
              <a:ext cx="3456721" cy="2232721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Automatisk textanalys</a:t>
            </a:r>
          </a:p>
        </p:txBody>
      </p:sp>
      <p:sp>
        <p:nvSpPr>
          <p:cNvPr id="863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Betydelserna i Korp kommer från lexikonet SALDO:</a:t>
            </a:r>
          </a:p>
        </p:txBody>
      </p:sp>
      <p:pic>
        <p:nvPicPr>
          <p:cNvPr id="864" name="image14.png" descr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479" y="179999"/>
            <a:ext cx="3935881" cy="1283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8" name="Group"/>
          <p:cNvGrpSpPr/>
          <p:nvPr/>
        </p:nvGrpSpPr>
        <p:grpSpPr>
          <a:xfrm>
            <a:off x="1060559" y="2443679"/>
            <a:ext cx="7219441" cy="3676322"/>
            <a:chOff x="0" y="0"/>
            <a:chExt cx="7219439" cy="3676320"/>
          </a:xfrm>
        </p:grpSpPr>
        <p:pic>
          <p:nvPicPr>
            <p:cNvPr id="865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19440" cy="3676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6" name="Straight Arrow Connector 7"/>
            <p:cNvSpPr/>
            <p:nvPr/>
          </p:nvSpPr>
          <p:spPr>
            <a:xfrm flipH="1">
              <a:off x="1511640" y="314279"/>
              <a:ext cx="1800360" cy="2448722"/>
            </a:xfrm>
            <a:prstGeom prst="line">
              <a:avLst/>
            </a:prstGeom>
            <a:noFill/>
            <a:ln w="2556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867" name="Straight Arrow Connector 9"/>
            <p:cNvSpPr/>
            <p:nvPr/>
          </p:nvSpPr>
          <p:spPr>
            <a:xfrm flipH="1">
              <a:off x="1295639" y="458280"/>
              <a:ext cx="2088362" cy="1656721"/>
            </a:xfrm>
            <a:prstGeom prst="line">
              <a:avLst/>
            </a:prstGeom>
            <a:noFill/>
            <a:ln w="25560" cap="flat">
              <a:solidFill>
                <a:srgbClr val="FFC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Sparv?</a:t>
            </a:r>
          </a:p>
        </p:txBody>
      </p:sp>
      <p:sp>
        <p:nvSpPr>
          <p:cNvPr id="87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584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Sparv kan märka upp dina texter och förse dem med: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lexikal analys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syntaktisk analys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semantisk analys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attitydanalys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läsbarhetsanalys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och mer!</a:t>
            </a:r>
          </a:p>
        </p:txBody>
      </p:sp>
      <p:pic>
        <p:nvPicPr>
          <p:cNvPr id="872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0000" y="215999"/>
            <a:ext cx="317052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image32.png" descr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999" y="2520000"/>
            <a:ext cx="5706721" cy="3316321"/>
          </a:xfrm>
          <a:prstGeom prst="rect">
            <a:avLst/>
          </a:prstGeom>
          <a:ln w="3175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Syntaktisk analys</a:t>
            </a:r>
          </a:p>
        </p:txBody>
      </p:sp>
      <p:sp>
        <p:nvSpPr>
          <p:cNvPr id="87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i="1"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Hon är en kompetent kollega, men en dålig ledare.</a:t>
            </a:r>
          </a:p>
        </p:txBody>
      </p:sp>
      <p:pic>
        <p:nvPicPr>
          <p:cNvPr id="877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0000" y="215999"/>
            <a:ext cx="3170521" cy="128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Picture 23" descr="Picture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640" y="2520000"/>
            <a:ext cx="7938721" cy="18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Semantisk analys</a:t>
            </a:r>
          </a:p>
        </p:txBody>
      </p:sp>
      <p:sp>
        <p:nvSpPr>
          <p:cNvPr id="881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spcBef>
                <a:spcPts val="1400"/>
              </a:spcBef>
              <a:buSzTx/>
              <a:buFont typeface="Wingdings"/>
              <a:buNone/>
              <a:defRPr i="1"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  <a:r>
              <a:t>Hon är en kompetent kollega, men en dålig ledare.</a:t>
            </a:r>
          </a:p>
          <a:p>
            <a:pPr marL="0" indent="0">
              <a:spcBef>
                <a:spcPts val="1400"/>
              </a:spcBef>
              <a:buSzTx/>
              <a:buFont typeface="Wingdings"/>
              <a:buNone/>
              <a:defRPr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  <a:p>
            <a: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Ordet ledare kan ha minst tre betydelser:</a:t>
            </a:r>
          </a:p>
        </p:txBody>
      </p:sp>
      <p:pic>
        <p:nvPicPr>
          <p:cNvPr id="882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0000" y="215999"/>
            <a:ext cx="3170521" cy="128376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83" name="Table 4"/>
          <p:cNvGraphicFramePr/>
          <p:nvPr/>
        </p:nvGraphicFramePr>
        <p:xfrm>
          <a:off x="890640" y="3645360"/>
          <a:ext cx="7173360" cy="22946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86680"/>
                <a:gridCol w="3586680"/>
              </a:tblGrid>
              <a:tr h="1053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pc="-1">
                          <a:solidFill>
                            <a:schemeClr val="accent2">
                              <a:hueOff val="-1274641"/>
                              <a:satOff val="-75999"/>
                              <a:lumOff val="69803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Betydelse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pc="-1" sz="1800">
                          <a:solidFill>
                            <a:schemeClr val="accent2">
                              <a:hueOff val="-1274641"/>
                              <a:satOff val="-75999"/>
                              <a:lumOff val="69803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Sannolikheten i </a:t>
                      </a:r>
                      <a:br/>
                      <a:r>
                        <a:t>denna mening</a:t>
                      </a:r>
                    </a:p>
                    <a:p>
                      <a:pPr algn="ctr">
                        <a:defRPr b="1" spc="-1" sz="1800">
                          <a:solidFill>
                            <a:schemeClr val="accent2">
                              <a:hueOff val="-1274641"/>
                              <a:satOff val="-75999"/>
                              <a:lumOff val="69803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(enligt Sparv)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4136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chef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0,65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4136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strömledare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0,21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41435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tidningsartikel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0,14</a:t>
                      </a:r>
                    </a:p>
                  </a:txBody>
                  <a:tcPr marL="46800" marR="46800" marT="46800" marB="46800" anchor="t" anchorCtr="0" horzOverflow="overflow">
                    <a:lnL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L>
                    <a:lnR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R>
                    <a:lnT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T>
                    <a:lnB w="3175">
                      <a:solidFill>
                        <a:schemeClr val="accent2">
                          <a:hueOff val="-1274641"/>
                          <a:satOff val="-75999"/>
                          <a:lumOff val="69803"/>
                        </a:schemeClr>
                      </a:solidFill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SENTIMENTanalys</a:t>
            </a:r>
          </a:p>
        </p:txBody>
      </p:sp>
      <p:sp>
        <p:nvSpPr>
          <p:cNvPr id="88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i="1" spc="-100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Hon är en kompetent kollega, men en dålig ledare.</a:t>
            </a:r>
          </a:p>
        </p:txBody>
      </p:sp>
      <p:pic>
        <p:nvPicPr>
          <p:cNvPr id="887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0000" y="215999"/>
            <a:ext cx="3170521" cy="1283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1" name="Group"/>
          <p:cNvGrpSpPr/>
          <p:nvPr/>
        </p:nvGrpSpPr>
        <p:grpSpPr>
          <a:xfrm>
            <a:off x="4500000" y="2616119"/>
            <a:ext cx="2453041" cy="3323882"/>
            <a:chOff x="0" y="0"/>
            <a:chExt cx="2453040" cy="3323880"/>
          </a:xfrm>
        </p:grpSpPr>
        <p:pic>
          <p:nvPicPr>
            <p:cNvPr id="888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999" y="0"/>
              <a:ext cx="2381042" cy="3323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9" name="Oval 9"/>
            <p:cNvSpPr/>
            <p:nvPr/>
          </p:nvSpPr>
          <p:spPr>
            <a:xfrm>
              <a:off x="57959" y="1268280"/>
              <a:ext cx="1800001" cy="393841"/>
            </a:xfrm>
            <a:prstGeom prst="ellipse">
              <a:avLst/>
            </a:prstGeom>
            <a:noFill/>
            <a:ln w="2844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90" name="Oval 10"/>
            <p:cNvSpPr/>
            <p:nvPr/>
          </p:nvSpPr>
          <p:spPr>
            <a:xfrm>
              <a:off x="0" y="2624759"/>
              <a:ext cx="1857600" cy="393841"/>
            </a:xfrm>
            <a:prstGeom prst="ellipse">
              <a:avLst/>
            </a:prstGeom>
            <a:noFill/>
            <a:ln w="2844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38100" dist="2304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pc="-1">
                  <a:solidFill>
                    <a:schemeClr val="accent2">
                      <a:hueOff val="-1274641"/>
                      <a:satOff val="-75999"/>
                      <a:lumOff val="69803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894" name="Group"/>
          <p:cNvGrpSpPr/>
          <p:nvPr/>
        </p:nvGrpSpPr>
        <p:grpSpPr>
          <a:xfrm>
            <a:off x="8027999" y="2591999"/>
            <a:ext cx="3240001" cy="1260001"/>
            <a:chOff x="0" y="0"/>
            <a:chExt cx="3240000" cy="1260000"/>
          </a:xfrm>
        </p:grpSpPr>
        <p:sp>
          <p:nvSpPr>
            <p:cNvPr id="892" name="Rectangle"/>
            <p:cNvSpPr/>
            <p:nvPr/>
          </p:nvSpPr>
          <p:spPr>
            <a:xfrm>
              <a:off x="-1" y="-1"/>
              <a:ext cx="3240002" cy="1260002"/>
            </a:xfrm>
            <a:prstGeom prst="rect">
              <a:avLst/>
            </a:prstGeom>
            <a:solidFill>
              <a:schemeClr val="accent2">
                <a:hueOff val="-1274641"/>
                <a:satOff val="-75999"/>
                <a:lumOff val="69803"/>
              </a:schemeClr>
            </a:solidFill>
            <a:ln w="6480" cap="flat">
              <a:solidFill>
                <a:srgbClr val="F0581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pc="-1" sz="24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893" name="Sentimentanalys kallas även för attitydanalys."/>
            <p:cNvSpPr txBox="1"/>
            <p:nvPr/>
          </p:nvSpPr>
          <p:spPr>
            <a:xfrm>
              <a:off x="48239" y="137260"/>
              <a:ext cx="3143522" cy="985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240" tIns="48240" rIns="48240" bIns="48240" numCol="1" anchor="ctr">
              <a:spAutoFit/>
            </a:bodyPr>
            <a:lstStyle>
              <a:lvl1pPr algn="ctr">
                <a:defRPr spc="-1" sz="2400">
                  <a:latin typeface="Jost Regular Light"/>
                  <a:ea typeface="Jost Regular Light"/>
                  <a:cs typeface="Jost Regular Light"/>
                  <a:sym typeface="Jost Regular Light"/>
                </a:defRPr>
              </a:lvl1pPr>
            </a:lstStyle>
            <a:p>
              <a:pPr/>
              <a:r>
                <a:t>Sentimentanalys kallas även för attitydanalys.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Strix?</a:t>
            </a:r>
          </a:p>
        </p:txBody>
      </p:sp>
      <p:sp>
        <p:nvSpPr>
          <p:cNvPr id="89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En sökmotor som: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inte fokuserar så mycket på enstaka ord (som Korp gör) utan på hela dokument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tar hänsyn till dokumentets semantiska innehåll</a:t>
            </a:r>
          </a:p>
        </p:txBody>
      </p:sp>
      <p:pic>
        <p:nvPicPr>
          <p:cNvPr id="898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799" y="252000"/>
            <a:ext cx="3913201" cy="1175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3"/>
          <p:cNvSpPr txBox="1"/>
          <p:nvPr/>
        </p:nvSpPr>
        <p:spPr>
          <a:xfrm>
            <a:off x="836640" y="1715760"/>
            <a:ext cx="10503360" cy="458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textanalys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ta fram nyckelord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ta fram namn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sentimentanalys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ämnesklassificering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visa hela annoterade dokument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arbeta med dokumentsamlingar</a:t>
            </a:r>
            <a:endParaRPr spc="-1" sz="280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397440" indent="-298079">
              <a:lnSpc>
                <a:spcPct val="90000"/>
              </a:lnSpc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 sz="25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visa metadata</a:t>
            </a:r>
          </a:p>
        </p:txBody>
      </p:sp>
      <p:sp>
        <p:nvSpPr>
          <p:cNvPr id="901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kan Strix göra?</a:t>
            </a:r>
          </a:p>
        </p:txBody>
      </p:sp>
      <p:pic>
        <p:nvPicPr>
          <p:cNvPr id="902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799" y="252000"/>
            <a:ext cx="3913201" cy="117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Google Shape;145;g2915ebc726c_0_50" descr="Google Shape;145;g2915ebc726c_0_5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0840" y="1800000"/>
            <a:ext cx="5159160" cy="3555721"/>
          </a:xfrm>
          <a:prstGeom prst="rect">
            <a:avLst/>
          </a:prstGeom>
          <a:ln w="9360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Mink?</a:t>
            </a:r>
          </a:p>
        </p:txBody>
      </p:sp>
      <p:sp>
        <p:nvSpPr>
          <p:cNvPr id="90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Tidigare har det krävts hjälp från Språkbanken Text för att lägga till korpusar.</a:t>
            </a:r>
          </a:p>
        </p:txBody>
      </p:sp>
      <p:pic>
        <p:nvPicPr>
          <p:cNvPr id="907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799" y="215999"/>
            <a:ext cx="2880721" cy="120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4" name="Group"/>
          <p:cNvGrpSpPr/>
          <p:nvPr/>
        </p:nvGrpSpPr>
        <p:grpSpPr>
          <a:xfrm>
            <a:off x="2374559" y="2519735"/>
            <a:ext cx="7525441" cy="3470570"/>
            <a:chOff x="0" y="0"/>
            <a:chExt cx="7525440" cy="3470568"/>
          </a:xfrm>
        </p:grpSpPr>
        <p:pic>
          <p:nvPicPr>
            <p:cNvPr id="908" name="Google Shape;278;g290733c7f0f_0_71" descr="Google Shape;278;g290733c7f0f_0_7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03520" y="1772544"/>
              <a:ext cx="2221921" cy="815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09" name="Google Shape;279;g290733c7f0f_0_71" descr="Google Shape;279;g290733c7f0f_0_7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14560" y="1142184"/>
              <a:ext cx="2221561" cy="815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10" name="Google Shape;280;g290733c7f0f_0_71"/>
            <p:cNvSpPr/>
            <p:nvPr/>
          </p:nvSpPr>
          <p:spPr>
            <a:xfrm flipH="1" rot="10800000">
              <a:off x="1776959" y="1957944"/>
              <a:ext cx="490681" cy="14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1" name="Google Shape;283;g290733c7f0f_0_71"/>
            <p:cNvSpPr/>
            <p:nvPr/>
          </p:nvSpPr>
          <p:spPr>
            <a:xfrm flipH="1" rot="16200000">
              <a:off x="2997645" y="118629"/>
              <a:ext cx="294271" cy="175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74" y="0"/>
                  </a:moveTo>
                  <a:cubicBezTo>
                    <a:pt x="10787" y="0"/>
                    <a:pt x="0" y="5400"/>
                    <a:pt x="0" y="10800"/>
                  </a:cubicBezTo>
                  <a:cubicBezTo>
                    <a:pt x="0" y="16200"/>
                    <a:pt x="108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2" name="Google Shape;284;g290733c7f0f_0_71"/>
            <p:cNvSpPr/>
            <p:nvPr/>
          </p:nvSpPr>
          <p:spPr>
            <a:xfrm flipH="1" rot="16200000">
              <a:off x="4820084" y="1159420"/>
              <a:ext cx="790832" cy="238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9409" y="21600"/>
                    <a:pt x="17217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3" name="Google Shape;285;g290733c7f0f_0_71"/>
            <p:cNvSpPr/>
            <p:nvPr/>
          </p:nvSpPr>
          <p:spPr>
            <a:xfrm>
              <a:off x="1780560" y="554304"/>
              <a:ext cx="491041" cy="58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14" name="Google Shape;287;g290733c7f0f_0_71"/>
            <p:cNvSpPr/>
            <p:nvPr/>
          </p:nvSpPr>
          <p:spPr>
            <a:xfrm flipH="1" rot="10800000">
              <a:off x="1711439" y="1958304"/>
              <a:ext cx="559441" cy="118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15" name="Google Shape;282;g290733c7f0f_0_71" descr="Google Shape;282;g290733c7f0f_0_7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3719" y="1142184"/>
              <a:ext cx="815761" cy="81540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6" name="Google Shape;289;g290733c7f0f_0_71" descr="Google Shape;289;g290733c7f0f_0_7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13024"/>
              <a:ext cx="1530001" cy="815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7" name="Google Shape;286;g290733c7f0f_0_71" descr="Google Shape;286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122839" y="9314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8" name="Google Shape;290;g290733c7f0f_0_71" descr="Google Shape;290;g290733c7f0f_0_7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142544"/>
              <a:ext cx="1530001" cy="815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19" name="Google Shape;291;g290733c7f0f_0_71" descr="Google Shape;291;g290733c7f0f_0_7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072064"/>
              <a:ext cx="1530001" cy="81468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20" name="Google Shape;281;g290733c7f0f_0_71" descr="Google Shape;281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122839" y="164222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1" name="Google Shape;288;g290733c7f0f_0_71" descr="Google Shape;288;g290733c7f0f_0_7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401">
              <a:off x="1054439" y="2681544"/>
              <a:ext cx="676802" cy="695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2" name="Google Shape;292;g290733c7f0f_0_71"/>
            <p:cNvSpPr/>
            <p:nvPr/>
          </p:nvSpPr>
          <p:spPr>
            <a:xfrm rot="16200000">
              <a:off x="4953643" y="-318653"/>
              <a:ext cx="532714" cy="238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5400"/>
                    <a:pt x="21600" y="10800"/>
                  </a:cubicBezTo>
                  <a:cubicBezTo>
                    <a:pt x="21600" y="16200"/>
                    <a:pt x="18347" y="21600"/>
                    <a:pt x="15093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23" name="Google Shape;293;g290733c7f0f_0_71" descr="Google Shape;293;g290733c7f0f_0_71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03520" y="769584"/>
              <a:ext cx="2221921" cy="8161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Mink?</a:t>
            </a:r>
          </a:p>
        </p:txBody>
      </p:sp>
      <p:sp>
        <p:nvSpPr>
          <p:cNvPr id="927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Med Mink kan du själv lägga till och analysera dina texter!</a:t>
            </a:r>
          </a:p>
        </p:txBody>
      </p:sp>
      <p:pic>
        <p:nvPicPr>
          <p:cNvPr id="928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799" y="215999"/>
            <a:ext cx="2880721" cy="120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5" name="Group"/>
          <p:cNvGrpSpPr/>
          <p:nvPr/>
        </p:nvGrpSpPr>
        <p:grpSpPr>
          <a:xfrm>
            <a:off x="2340000" y="2411948"/>
            <a:ext cx="7740000" cy="3569504"/>
            <a:chOff x="0" y="-51"/>
            <a:chExt cx="7739999" cy="3569503"/>
          </a:xfrm>
        </p:grpSpPr>
        <p:pic>
          <p:nvPicPr>
            <p:cNvPr id="929" name="Google Shape;299;g290733c7f0f_0_112" descr="Google Shape;299;g290733c7f0f_0_1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55079" y="791279"/>
              <a:ext cx="2284921" cy="8395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0" name="Google Shape;300;g290733c7f0f_0_112" descr="Google Shape;300;g290733c7f0f_0_1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60679" y="1822680"/>
              <a:ext cx="2284921" cy="8391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1" name="Google Shape;301;g290733c7f0f_0_112" descr="Google Shape;301;g290733c7f0f_0_11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2321"/>
            <a:stretch>
              <a:fillRect/>
            </a:stretch>
          </p:blipFill>
          <p:spPr>
            <a:xfrm flipH="1">
              <a:off x="360" y="1174319"/>
              <a:ext cx="1573560" cy="83916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32" name="Google Shape;302;g290733c7f0f_0_112"/>
            <p:cNvSpPr/>
            <p:nvPr/>
          </p:nvSpPr>
          <p:spPr>
            <a:xfrm flipH="1" rot="10800000">
              <a:off x="1832039" y="1211039"/>
              <a:ext cx="728640" cy="9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87" y="0"/>
                    <a:pt x="12575" y="5400"/>
                    <a:pt x="12575" y="10800"/>
                  </a:cubicBezTo>
                  <a:cubicBezTo>
                    <a:pt x="12575" y="16200"/>
                    <a:pt x="17087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3" name="Google Shape;305;g290733c7f0f_0_112"/>
            <p:cNvSpPr/>
            <p:nvPr/>
          </p:nvSpPr>
          <p:spPr>
            <a:xfrm flipH="1" rot="16200000">
              <a:off x="3602879" y="1720029"/>
              <a:ext cx="19152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15"/>
                    <a:pt x="10800" y="10830"/>
                  </a:cubicBezTo>
                  <a:cubicBezTo>
                    <a:pt x="10800" y="16185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4" name="Google Shape;306;g290733c7f0f_0_112"/>
            <p:cNvSpPr/>
            <p:nvPr/>
          </p:nvSpPr>
          <p:spPr>
            <a:xfrm flipH="1" rot="10800000">
              <a:off x="4841279" y="1211039"/>
              <a:ext cx="608760" cy="10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5" name="Google Shape;307;g290733c7f0f_0_112"/>
            <p:cNvSpPr/>
            <p:nvPr/>
          </p:nvSpPr>
          <p:spPr>
            <a:xfrm>
              <a:off x="1831680" y="569519"/>
              <a:ext cx="728640" cy="64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87" y="0"/>
                    <a:pt x="12575" y="5400"/>
                    <a:pt x="12575" y="10800"/>
                  </a:cubicBezTo>
                  <a:cubicBezTo>
                    <a:pt x="12575" y="16200"/>
                    <a:pt x="17087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sp>
          <p:nvSpPr>
            <p:cNvPr id="936" name="Google Shape;309;g290733c7f0f_0_112"/>
            <p:cNvSpPr/>
            <p:nvPr/>
          </p:nvSpPr>
          <p:spPr>
            <a:xfrm flipH="1" rot="10800000">
              <a:off x="1760399" y="1211399"/>
              <a:ext cx="799200" cy="202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9" y="0"/>
                    <a:pt x="12418" y="5400"/>
                    <a:pt x="12418" y="10800"/>
                  </a:cubicBezTo>
                  <a:cubicBezTo>
                    <a:pt x="12418" y="16200"/>
                    <a:pt x="17009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  <p:pic>
          <p:nvPicPr>
            <p:cNvPr id="937" name="Google Shape;311;g290733c7f0f_0_112" descr="Google Shape;311;g290733c7f0f_0_1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18879"/>
              <a:ext cx="1573921" cy="8384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38" name="Google Shape;308;g290733c7f0f_0_112" descr="Google Shape;308;g290733c7f0f_0_1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999">
              <a:off x="1154879" y="95759"/>
              <a:ext cx="695881" cy="715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9" name="Google Shape;312;g290733c7f0f_0_112" descr="Google Shape;312;g290733c7f0f_0_1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131199"/>
              <a:ext cx="1573921" cy="8377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40" name="Google Shape;310;g290733c7f0f_0_112" descr="Google Shape;310;g290733c7f0f_0_1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999">
              <a:off x="1084320" y="2758320"/>
              <a:ext cx="695881" cy="715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1" name="Google Shape;303;g290733c7f0f_0_112" descr="Google Shape;303;g290733c7f0f_0_1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172999">
              <a:off x="1154879" y="1688759"/>
              <a:ext cx="695881" cy="715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2" name="Google Shape;304;g290733c7f0f_0_112" descr="Google Shape;304;g290733c7f0f_0_112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0679" y="791279"/>
              <a:ext cx="2284921" cy="8395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43" name="Google Shape;313;g290733c7f0f_0_112" descr="Google Shape;313;g290733c7f0f_0_11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455079" y="1822680"/>
              <a:ext cx="2284921" cy="8391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44" name="Google Shape;314;g290733c7f0f_0_112"/>
            <p:cNvSpPr/>
            <p:nvPr/>
          </p:nvSpPr>
          <p:spPr>
            <a:xfrm>
              <a:off x="4845959" y="2236269"/>
              <a:ext cx="6087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936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pc="-1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Språkbanken Text?</a:t>
            </a:r>
          </a:p>
        </p:txBody>
      </p:sp>
      <p:sp>
        <p:nvSpPr>
          <p:cNvPr id="761" name="PlaceHolder 2"/>
          <p:cNvSpPr txBox="1"/>
          <p:nvPr>
            <p:ph type="body" sz="quarter" idx="4294967295"/>
          </p:nvPr>
        </p:nvSpPr>
        <p:spPr>
          <a:xfrm>
            <a:off x="838079" y="1606680"/>
            <a:ext cx="10516322" cy="1101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10399" indent="-307799" defTabSz="868680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5" sz="266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En bank skapar vinst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10399" indent="-307799" defTabSz="868680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5" sz="266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Språkbanken skapar kunskap</a:t>
            </a:r>
          </a:p>
        </p:txBody>
      </p:sp>
      <p:pic>
        <p:nvPicPr>
          <p:cNvPr id="7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319" y="2725920"/>
            <a:ext cx="5368682" cy="332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Mink?</a:t>
            </a:r>
          </a:p>
        </p:txBody>
      </p:sp>
      <p:sp>
        <p:nvSpPr>
          <p:cNvPr id="948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92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Sedan kör Sparv i bakgrunden och annoterar din text.</a:t>
            </a:r>
          </a:p>
        </p:txBody>
      </p:sp>
      <p:pic>
        <p:nvPicPr>
          <p:cNvPr id="949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6799" y="215999"/>
            <a:ext cx="2880721" cy="120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8" name="Group"/>
          <p:cNvGrpSpPr/>
          <p:nvPr/>
        </p:nvGrpSpPr>
        <p:grpSpPr>
          <a:xfrm>
            <a:off x="1619999" y="2428919"/>
            <a:ext cx="8460001" cy="4128122"/>
            <a:chOff x="0" y="0"/>
            <a:chExt cx="8460000" cy="4128120"/>
          </a:xfrm>
        </p:grpSpPr>
        <p:pic>
          <p:nvPicPr>
            <p:cNvPr id="950" name="Google Shape;345;g28ded5c2902_0_54" descr="Google Shape;345;g28ded5c2902_0_5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88119" y="505079"/>
              <a:ext cx="2693881" cy="230688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51" name="Google Shape;347;g28ded5c2902_0_54" descr="Google Shape;347;g28ded5c2902_0_5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609200"/>
              <a:ext cx="2307601" cy="251892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52" name="Google Shape;348;g28ded5c2902_0_54" descr="Google Shape;348;g28ded5c2902_0_5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00399" y="210240"/>
              <a:ext cx="1936801" cy="241776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53" name="Google Shape;349;g28ded5c2902_0_54" descr="Google Shape;349;g28ded5c2902_0_5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61640" y="-1"/>
              <a:ext cx="1998361" cy="3450242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pic>
          <p:nvPicPr>
            <p:cNvPr id="954" name="Google Shape;350;g28ded5c2902_0_54" descr="Google Shape;350;g28ded5c2902_0_5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52919" y="3302280"/>
              <a:ext cx="4484521" cy="464041"/>
            </a:xfrm>
            <a:prstGeom prst="rect">
              <a:avLst/>
            </a:prstGeom>
            <a:ln w="9360" cap="flat">
              <a:solidFill>
                <a:schemeClr val="accent1"/>
              </a:solidFill>
              <a:prstDash val="solid"/>
              <a:round/>
            </a:ln>
            <a:effectLst/>
          </p:spPr>
        </p:pic>
        <p:sp>
          <p:nvSpPr>
            <p:cNvPr id="955" name="Google Shape;351;g28ded5c2902_0_54"/>
            <p:cNvSpPr/>
            <p:nvPr/>
          </p:nvSpPr>
          <p:spPr>
            <a:xfrm flipV="1">
              <a:off x="2315520" y="1906980"/>
              <a:ext cx="556828" cy="220981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6" name="Google Shape;352;g28ded5c2902_0_54"/>
            <p:cNvSpPr/>
            <p:nvPr/>
          </p:nvSpPr>
          <p:spPr>
            <a:xfrm>
              <a:off x="4337829" y="1403661"/>
              <a:ext cx="662571" cy="15100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57" name="Google Shape;353;g28ded5c2902_0_54"/>
            <p:cNvSpPr/>
            <p:nvPr/>
          </p:nvSpPr>
          <p:spPr>
            <a:xfrm flipH="1">
              <a:off x="4091400" y="2750430"/>
              <a:ext cx="186510" cy="551131"/>
            </a:xfrm>
            <a:prstGeom prst="line">
              <a:avLst/>
            </a:prstGeom>
            <a:noFill/>
            <a:ln w="9360" cap="flat">
              <a:solidFill>
                <a:schemeClr val="accent1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 txBox="1"/>
          <p:nvPr>
            <p:ph type="title" idx="4294967295"/>
          </p:nvPr>
        </p:nvSpPr>
        <p:spPr>
          <a:xfrm>
            <a:off x="838079" y="414000"/>
            <a:ext cx="10516322" cy="115740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75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Teknisk användning av plattformarna</a:t>
            </a:r>
          </a:p>
        </p:txBody>
      </p:sp>
      <p:sp>
        <p:nvSpPr>
          <p:cNvPr id="961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5329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De flesta av våra verktyg är öppen källkod.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Korp och Sparv kan användas genom ett API.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Korp kan anpassas kan anpassas till andra korpusar och andra språk och används i Italien, Estland, Finland, Island, Danmark och Norge.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Exempel på tillämpningar</a:t>
            </a:r>
          </a:p>
        </p:txBody>
      </p:sp>
      <p:sp>
        <p:nvSpPr>
          <p:cNvPr id="964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66256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Språkteknologi stödjer medicinsk diagnostik: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Ett vanligt test som används för att diagnostisera lindrig kognitiv störning (MCI) har träffsäkerheten ("AUC score") 68%.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Om man förstärker testet med automatisk analys av patientens språk förbättras träffsäkerheten till 87%.</a:t>
            </a:r>
          </a:p>
        </p:txBody>
      </p:sp>
      <p:pic>
        <p:nvPicPr>
          <p:cNvPr id="9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000" y="4865759"/>
            <a:ext cx="2196721" cy="1614242"/>
          </a:xfrm>
          <a:prstGeom prst="rect">
            <a:avLst/>
          </a:prstGeom>
          <a:ln w="12700">
            <a:miter lim="400000"/>
          </a:ln>
        </p:spPr>
      </p:pic>
      <p:sp>
        <p:nvSpPr>
          <p:cNvPr id="966" name="Fraser, K., Lundholm Fors, K., Eckerström, M., Themistocleous, C., &amp; Kokkinakis, D. (2018). Improving the sensitivity and specificity of MCI screening with linguistic information."/>
          <p:cNvSpPr txBox="1"/>
          <p:nvPr/>
        </p:nvSpPr>
        <p:spPr>
          <a:xfrm>
            <a:off x="3644999" y="4859999"/>
            <a:ext cx="6930002" cy="186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Fraser, K., Lundholm Fors, K., Eckerström, M., Themistocleous, C., &amp; Kokkinakis, D. (2018). Improving the sensitivity and specificity of MCI screening with linguistic information.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Exempel på tillämpningar</a:t>
            </a:r>
          </a:p>
        </p:txBody>
      </p:sp>
      <p:sp>
        <p:nvSpPr>
          <p:cNvPr id="969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20212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Vad diskuterar svenskar på X (Twitter) just nu?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Orange versus lila: Hur mycket diskuteras temat i norra </a:t>
            </a:r>
            <a:br/>
            <a:r>
              <a:t>versus södra Sverige?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Man ser inga stora skillnader i fördelningen.</a:t>
            </a:r>
          </a:p>
        </p:txBody>
      </p:sp>
      <p:sp>
        <p:nvSpPr>
          <p:cNvPr id="970" name="Borin, L., &amp; Kosiński, T. 2016. Towards interactive visualization of public discourse in time and space"/>
          <p:cNvSpPr txBox="1"/>
          <p:nvPr/>
        </p:nvSpPr>
        <p:spPr>
          <a:xfrm>
            <a:off x="5264999" y="4751999"/>
            <a:ext cx="3690001" cy="186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Borin, L., &amp; Kosiński, T. 2016. Towards interactive visualization of public discourse in time and space</a:t>
            </a:r>
          </a:p>
        </p:txBody>
      </p:sp>
      <p:pic>
        <p:nvPicPr>
          <p:cNvPr id="971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479" y="4083120"/>
            <a:ext cx="3827521" cy="2396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Exempel på tillämpningar</a:t>
            </a:r>
          </a:p>
        </p:txBody>
      </p:sp>
      <p:sp>
        <p:nvSpPr>
          <p:cNvPr id="974" name="PlaceHolder 2"/>
          <p:cNvSpPr txBox="1"/>
          <p:nvPr>
            <p:ph type="body" sz="quarter" idx="4294967295"/>
          </p:nvPr>
        </p:nvSpPr>
        <p:spPr>
          <a:xfrm>
            <a:off x="836640" y="1715760"/>
            <a:ext cx="10503360" cy="8042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Att förenkla läsning av historiska texter.</a:t>
            </a:r>
          </a:p>
        </p:txBody>
      </p:sp>
      <p:sp>
        <p:nvSpPr>
          <p:cNvPr id="975" name="Adesam, Y., Ahlberg, M., &amp; Bouma, G. 2018. FSvReader – Exploring Old Swedish cultural heritage texts."/>
          <p:cNvSpPr txBox="1"/>
          <p:nvPr/>
        </p:nvSpPr>
        <p:spPr>
          <a:xfrm>
            <a:off x="7252560" y="3492000"/>
            <a:ext cx="4042441" cy="186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Adesam, Y., Ahlberg, M., &amp; Bouma, G. 2018. FSvReader – Exploring Old Swedish cultural heritage texts.</a:t>
            </a:r>
          </a:p>
        </p:txBody>
      </p:sp>
      <p:pic>
        <p:nvPicPr>
          <p:cNvPr id="97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159" y="2304000"/>
            <a:ext cx="6350401" cy="417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Exempel på tillämpningar</a:t>
            </a:r>
          </a:p>
        </p:txBody>
      </p:sp>
      <p:sp>
        <p:nvSpPr>
          <p:cNvPr id="979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37634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Fler exempel på forskning där språkteknologi spelar en roll: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Hur kan man se konsumtionssamhällets framväxt i äldre svenska romaner (1830–1860)?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Grammatikböcker innehåller värdefull information om tusentals språk. Kan man extrahera informationen automatiskt?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Hur kan man använda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big data</a:t>
            </a:r>
            <a:r>
              <a:t> och språkteknologi för att analysera språk- och samhällsförändring över tid?</a:t>
            </a:r>
          </a:p>
        </p:txBody>
      </p:sp>
      <p:sp>
        <p:nvSpPr>
          <p:cNvPr id="980" name="spraakbanken.gu.se/swe/forskning…"/>
          <p:cNvSpPr txBox="1"/>
          <p:nvPr/>
        </p:nvSpPr>
        <p:spPr>
          <a:xfrm>
            <a:off x="1241639" y="5688000"/>
            <a:ext cx="8613362" cy="142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2400" u="sng">
                <a:solidFill>
                  <a:srgbClr val="F0581A"/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2" invalidUrl="" action="" tgtFrame="" tooltip="" history="1" highlightClick="0" endSnd="0"/>
              </a:rPr>
              <a:t>spraakbanken.gu.se/swe/forskning</a:t>
            </a:r>
            <a:endParaRPr>
              <a:latin typeface="Jost Regular Light"/>
              <a:ea typeface="Jost Regular Light"/>
              <a:cs typeface="Jost Regular Light"/>
              <a:sym typeface="Jost Regular Light"/>
            </a:endParaRPr>
          </a:p>
          <a:p>
            <a:pPr>
              <a:defRPr spc="-1" sz="2400" u="sng">
                <a:solidFill>
                  <a:srgbClr val="F0581A"/>
                </a:solidFill>
                <a:latin typeface="Jost Regular Medium"/>
                <a:ea typeface="Jost Regular Medium"/>
                <a:cs typeface="Jost Regular Medium"/>
                <a:sym typeface="Jost Regular Medium"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3" invalidUrl="" action="" tgtFrame="" tooltip="" history="1" highlightClick="0" endSnd="0"/>
              </a:rPr>
              <a:t>spraakbanken.gu.se/swe/publikationer</a:t>
            </a:r>
            <a:endParaRPr>
              <a:latin typeface="Jost Regular Light"/>
              <a:ea typeface="Jost Regular Light"/>
              <a:cs typeface="Jost Regular Light"/>
              <a:sym typeface="Jost Regular Light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Annat vi gör</a:t>
            </a:r>
          </a:p>
        </p:txBody>
      </p:sp>
      <p:sp>
        <p:nvSpPr>
          <p:cNvPr id="983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7638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Undervisar i språkteknologi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Handleder doktorander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Informerar om våra resurser, vår forskning och språk över huvud taget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Svarar på frågor från forskare och allmänhet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Arrangerar workshopar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Håller användardagar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Bloggar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 txBox="1"/>
          <p:nvPr>
            <p:ph type="title" idx="4294967295"/>
          </p:nvPr>
        </p:nvSpPr>
        <p:spPr>
          <a:xfrm>
            <a:off x="838079" y="59975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vi kan hjälpa till med</a:t>
            </a:r>
          </a:p>
        </p:txBody>
      </p:sp>
      <p:sp>
        <p:nvSpPr>
          <p:cNvPr id="986" name="PlaceHolder 2"/>
          <p:cNvSpPr txBox="1"/>
          <p:nvPr>
            <p:ph type="body" sz="half" idx="4294967295"/>
          </p:nvPr>
        </p:nvSpPr>
        <p:spPr>
          <a:xfrm>
            <a:off x="836640" y="1715760"/>
            <a:ext cx="10503360" cy="28425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0" defTabSz="896111">
              <a:spcBef>
                <a:spcPts val="1300"/>
              </a:spcBef>
              <a:buSzTx/>
              <a:buFont typeface="Wingdings"/>
              <a:buNone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Andra saker vi kan göra: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Arrangera en workshop för att hjälpa dig eller dina studenter att komma igång med Språkbanken Text och språkteknologi.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Hjälpa dig att använda Språkbanken Text för din forskningsfråga.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3360" indent="-317520" defTabSz="896111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8" sz="2744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Samarbeta för att hitta nya forskningsfrågor.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image56.jpeg" descr="image56.jpeg"/>
          <p:cNvPicPr>
            <a:picLocks noChangeAspect="1"/>
          </p:cNvPicPr>
          <p:nvPr/>
        </p:nvPicPr>
        <p:blipFill>
          <a:blip r:embed="rId2">
            <a:extLst/>
          </a:blip>
          <a:srcRect l="0" t="9132" r="0" b="16157"/>
          <a:stretch>
            <a:fillRect/>
          </a:stretch>
        </p:blipFill>
        <p:spPr>
          <a:xfrm>
            <a:off x="-38161" y="0"/>
            <a:ext cx="12241441" cy="6857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079" y="0"/>
            <a:ext cx="1315081" cy="135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7191"/>
          <a:stretch>
            <a:fillRect/>
          </a:stretch>
        </p:blipFill>
        <p:spPr>
          <a:xfrm>
            <a:off x="539999" y="144000"/>
            <a:ext cx="9540721" cy="1103488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Rectangle"/>
          <p:cNvSpPr/>
          <p:nvPr/>
        </p:nvSpPr>
        <p:spPr>
          <a:xfrm>
            <a:off x="8639999" y="6263999"/>
            <a:ext cx="3563281" cy="602281"/>
          </a:xfrm>
          <a:prstGeom prst="rect">
            <a:avLst/>
          </a:prstGeom>
          <a:solidFill>
            <a:srgbClr val="F0581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i="1" spc="-1" sz="2400"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</p:txBody>
      </p:sp>
      <p:sp>
        <p:nvSpPr>
          <p:cNvPr id="992" name="spraakbanken.gu.se"/>
          <p:cNvSpPr txBox="1"/>
          <p:nvPr/>
        </p:nvSpPr>
        <p:spPr>
          <a:xfrm>
            <a:off x="8685000" y="6263999"/>
            <a:ext cx="3258001" cy="61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r">
              <a:defRPr spc="-1" sz="2800" u="sng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Jost Regular Medium"/>
                <a:ea typeface="Jost Regular Medium"/>
                <a:cs typeface="Jost Regular Medium"/>
                <a:sym typeface="Jost Regular Medium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hlinkClick r:id="rId5" invalidUrl="" action="" tgtFrame="" tooltip="" history="1" highlightClick="0" endSnd="0"/>
              </a:rPr>
              <a:t>spraakbanken.gu.se</a:t>
            </a:r>
          </a:p>
        </p:txBody>
      </p:sp>
      <p:sp>
        <p:nvSpPr>
          <p:cNvPr id="993" name="En forskningsinfrastruktur för språkliga data och en språkteknologisk forskningsenhet"/>
          <p:cNvSpPr txBox="1"/>
          <p:nvPr/>
        </p:nvSpPr>
        <p:spPr>
          <a:xfrm>
            <a:off x="890509" y="1231127"/>
            <a:ext cx="6265294" cy="828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2500">
                <a:latin typeface="Futura"/>
                <a:ea typeface="Futura"/>
                <a:cs typeface="Futura"/>
                <a:sym typeface="Futura"/>
              </a:defRPr>
            </a:pPr>
            <a:r>
              <a:rPr spc="-25"/>
              <a:t>En forskningsinfrastruktur för språkliga data</a:t>
            </a:r>
            <a:br>
              <a:rPr spc="-25"/>
            </a:br>
            <a:r>
              <a:rPr spc="-25"/>
              <a:t>och en språkteknologisk forskningsenhet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Vem behöver Språkbanken Text?</a:t>
            </a:r>
          </a:p>
        </p:txBody>
      </p:sp>
      <p:sp>
        <p:nvSpPr>
          <p:cNvPr id="765" name="PlaceHolder 2"/>
          <p:cNvSpPr txBox="1"/>
          <p:nvPr>
            <p:ph type="body" sz="quarter" idx="4294967295"/>
          </p:nvPr>
        </p:nvSpPr>
        <p:spPr>
          <a:xfrm>
            <a:off x="838079" y="1606680"/>
            <a:ext cx="10516322" cy="91332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Alla forskare vars område har att göra med mänsklig kommunikation:</a:t>
            </a:r>
          </a:p>
        </p:txBody>
      </p:sp>
      <p:grpSp>
        <p:nvGrpSpPr>
          <p:cNvPr id="768" name="Group"/>
          <p:cNvGrpSpPr/>
          <p:nvPr/>
        </p:nvGrpSpPr>
        <p:grpSpPr>
          <a:xfrm>
            <a:off x="836639" y="2291759"/>
            <a:ext cx="10519201" cy="7562"/>
            <a:chOff x="0" y="0"/>
            <a:chExt cx="10519200" cy="7560"/>
          </a:xfrm>
        </p:grpSpPr>
        <p:sp>
          <p:nvSpPr>
            <p:cNvPr id="766" name="Platshållare för innehåll 3"/>
            <p:cNvSpPr/>
            <p:nvPr/>
          </p:nvSpPr>
          <p:spPr>
            <a:xfrm>
              <a:off x="5335920" y="7560"/>
              <a:ext cx="5183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medievetare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pedagoger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psykologer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socialantropologer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språkteknologer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statsvetare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med flera!</a:t>
              </a:r>
            </a:p>
          </p:txBody>
        </p:sp>
        <p:sp>
          <p:nvSpPr>
            <p:cNvPr id="767" name="Platshållare för innehåll 6"/>
            <p:cNvSpPr/>
            <p:nvPr/>
          </p:nvSpPr>
          <p:spPr>
            <a:xfrm>
              <a:off x="0" y="0"/>
              <a:ext cx="518328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datavetare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filologer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genusforskare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historiker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hälsoforskare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kulturvetare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lingvister</a:t>
              </a:r>
              <a:endParaRPr>
                <a:latin typeface="Jost Regular Regular"/>
                <a:ea typeface="Jost Regular Regular"/>
                <a:cs typeface="Jost Regular Regular"/>
                <a:sym typeface="Jost Regular Regular"/>
              </a:endParaRPr>
            </a:p>
            <a:p>
              <a:pPr marL="431999" indent="-323999">
                <a:lnSpc>
                  <a:spcPct val="90000"/>
                </a:lnSpc>
                <a:spcBef>
                  <a:spcPts val="1400"/>
                </a:spcBef>
                <a:buClr>
                  <a:srgbClr val="F0581A"/>
                </a:buClr>
                <a:buSzPct val="100000"/>
                <a:buChar char="■"/>
                <a:defRPr spc="-1" sz="2200">
                  <a:latin typeface="Jost Regular Light"/>
                  <a:ea typeface="Jost Regular Light"/>
                  <a:cs typeface="Jost Regular Light"/>
                  <a:sym typeface="Jost Regular Light"/>
                </a:defRPr>
              </a:pPr>
              <a:r>
                <a:t>litteraturvetare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Det finns flera språkbanker</a:t>
            </a:r>
          </a:p>
        </p:txBody>
      </p:sp>
      <p:sp>
        <p:nvSpPr>
          <p:cNvPr id="771" name="PlaceHolder 2"/>
          <p:cNvSpPr txBox="1"/>
          <p:nvPr>
            <p:ph type="body" idx="4294967295"/>
          </p:nvPr>
        </p:nvSpPr>
        <p:spPr>
          <a:xfrm>
            <a:off x="838079" y="1606679"/>
            <a:ext cx="10516322" cy="42577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384479" indent="-288359" defTabSz="813816">
              <a:spcBef>
                <a:spcPts val="1200"/>
              </a:spcBef>
              <a:buClr>
                <a:srgbClr val="F0581A"/>
              </a:buClr>
              <a:buSzPct val="100000"/>
              <a:buChar char="■"/>
              <a:defRPr spc="-89" sz="2492">
                <a:solidFill>
                  <a:srgbClr val="000000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rPr>
                <a:latin typeface="Jost Regular Medium"/>
                <a:ea typeface="Jost Regular Medium"/>
                <a:cs typeface="Jost Regular Medium"/>
                <a:sym typeface="Jost Regular Medium"/>
              </a:rPr>
              <a:t>Språkbanken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är en forskningsinfrastruktur som finansieras gemensamt av Vetenskapsrådet och 10 universitet och myndigheter. Den består av fyra avdelningar.</a:t>
            </a:r>
          </a:p>
          <a:p>
            <a:pPr marL="384479" indent="-288359" defTabSz="813816">
              <a:spcBef>
                <a:spcPts val="1200"/>
              </a:spcBef>
              <a:buClr>
                <a:srgbClr val="F0581A"/>
              </a:buClr>
              <a:buSzPct val="100000"/>
              <a:buChar char="■"/>
              <a:defRPr spc="-89" sz="2492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Det här bildspelet berättar om </a:t>
            </a: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Språkbanken Text</a:t>
            </a:r>
            <a:r>
              <a:t>, som arbetar med skriftliga språkliga data.</a:t>
            </a:r>
          </a:p>
          <a:p>
            <a:pPr marL="384479" indent="-288359" defTabSz="813816">
              <a:spcBef>
                <a:spcPts val="1200"/>
              </a:spcBef>
              <a:buClr>
                <a:srgbClr val="F0581A"/>
              </a:buClr>
              <a:buSzPct val="100000"/>
              <a:buChar char="■"/>
              <a:defRPr spc="-89" sz="2492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Språkbanken Tal</a:t>
            </a:r>
            <a:r>
              <a:t> finns i Stockholm och arbetar med talat språk.</a:t>
            </a:r>
          </a:p>
          <a:p>
            <a:pPr marL="384479" indent="-288359" defTabSz="813816">
              <a:spcBef>
                <a:spcPts val="1200"/>
              </a:spcBef>
              <a:buClr>
                <a:srgbClr val="F0581A"/>
              </a:buClr>
              <a:buSzPct val="100000"/>
              <a:buChar char="■"/>
              <a:defRPr spc="-89" sz="2492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Språkbanken Sam</a:t>
            </a:r>
            <a:r>
              <a:t> arbetar med arkivmaterial, tillsammans med Isof.</a:t>
            </a:r>
          </a:p>
          <a:p>
            <a:pPr marL="384479" indent="-288359" defTabSz="813816">
              <a:spcBef>
                <a:spcPts val="1200"/>
              </a:spcBef>
              <a:buClr>
                <a:srgbClr val="F0581A"/>
              </a:buClr>
              <a:buSzPct val="100000"/>
              <a:buChar char="■"/>
              <a:defRPr spc="-89" sz="2492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rPr>
                <a:latin typeface="Jost Regular Bold"/>
                <a:ea typeface="Jost Regular Bold"/>
                <a:cs typeface="Jost Regular Bold"/>
                <a:sym typeface="Jost Regular Bold"/>
              </a:rPr>
              <a:t>Språkbanken Clarin</a:t>
            </a:r>
            <a:r>
              <a:t> är vår koppling till den internationella forskningsinfrastrukturen Clarin.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Vår data</a:t>
            </a:r>
          </a:p>
        </p:txBody>
      </p:sp>
      <p:sp>
        <p:nvSpPr>
          <p:cNvPr id="774" name="PlaceHolder 2"/>
          <p:cNvSpPr txBox="1"/>
          <p:nvPr>
            <p:ph type="body" sz="half" idx="4294967295"/>
          </p:nvPr>
        </p:nvSpPr>
        <p:spPr>
          <a:xfrm>
            <a:off x="838079" y="1606680"/>
            <a:ext cx="4921922" cy="450324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Fler än 1000 korpusar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Fler än 50 lexikon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0" indent="0">
              <a:spcBef>
                <a:spcPts val="1400"/>
              </a:spcBef>
              <a:buSzTx/>
              <a:buFont typeface="Wingdings"/>
              <a:buNone/>
              <a:defRPr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  <a:p>
            <a:pPr marL="0" indent="0">
              <a:spcBef>
                <a:spcPts val="1400"/>
              </a:spcBef>
              <a:buSzTx/>
              <a:buFont typeface="Wingdings"/>
              <a:buNone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Du kan söka bland och ladda ner dem på vår hemsida: </a:t>
            </a:r>
            <a:r>
              <a:rPr u="sng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Jost Regular Medium"/>
                <a:ea typeface="Jost Regular Medium"/>
                <a:cs typeface="Jost Regular Medium"/>
                <a:sym typeface="Jost Regular Medium"/>
                <a:hlinkClick r:id="rId2" invalidUrl="" action="" tgtFrame="" tooltip="" history="1" highlightClick="0" endSnd="0"/>
              </a:rPr>
              <a:t>spraakbanken.gu.se/resurser</a:t>
            </a:r>
          </a:p>
        </p:txBody>
      </p:sp>
      <p:pic>
        <p:nvPicPr>
          <p:cNvPr id="775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0360" y="719999"/>
            <a:ext cx="5485681" cy="5057642"/>
          </a:xfrm>
          <a:prstGeom prst="rect">
            <a:avLst/>
          </a:prstGeom>
          <a:ln w="36000">
            <a:solidFill>
              <a:srgbClr val="F0581A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 txBox="1"/>
          <p:nvPr>
            <p:ph type="title" idx="4294967295"/>
          </p:nvPr>
        </p:nvSpPr>
        <p:spPr>
          <a:xfrm>
            <a:off x="838079" y="600120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Vad är en korpus?</a:t>
            </a:r>
          </a:p>
        </p:txBody>
      </p:sp>
      <p:sp>
        <p:nvSpPr>
          <p:cNvPr id="778" name="PlaceHolder 2"/>
          <p:cNvSpPr txBox="1"/>
          <p:nvPr>
            <p:ph type="body" sz="half" idx="4294967295"/>
          </p:nvPr>
        </p:nvSpPr>
        <p:spPr>
          <a:xfrm>
            <a:off x="836639" y="1571759"/>
            <a:ext cx="5183282" cy="4503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En stor sökbar samling texter.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För att utöka sökmöjligheter brukar korpusar vara försedda med uppmärkning, det vill säga olika slags lingvistisk information.</a:t>
            </a:r>
            <a:endParaRPr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400"/>
              </a:spcBef>
              <a:buClr>
                <a:srgbClr val="F0581A"/>
              </a:buClr>
              <a:buSzPct val="100000"/>
              <a:buChar char="■"/>
              <a:defRPr spc="-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Uppmärkningen (annoteringen) är ofta gjord av datorn och därmed inte felfri.</a:t>
            </a:r>
          </a:p>
        </p:txBody>
      </p:sp>
      <p:sp>
        <p:nvSpPr>
          <p:cNvPr id="779" name="Annotering ger information:…"/>
          <p:cNvSpPr/>
          <p:nvPr/>
        </p:nvSpPr>
        <p:spPr>
          <a:xfrm>
            <a:off x="6299999" y="683999"/>
            <a:ext cx="5040002" cy="4982676"/>
          </a:xfrm>
          <a:prstGeom prst="rect">
            <a:avLst/>
          </a:prstGeom>
          <a:ln w="3175">
            <a:solidFill>
              <a:srgbClr val="F058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24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Annotering ger information: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Morfologisk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Boken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är ett substantiv, singular bestämd form, samma ord som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,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böcker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och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böckerna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Syntaktisk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Jag läser en bok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: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är objekt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Semantisk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: Vilken betydelse av </a:t>
            </a:r>
            <a:r>
              <a:rPr i="1">
                <a:latin typeface="Jost Regular Regular"/>
                <a:ea typeface="Jost Regular Regular"/>
                <a:cs typeface="Jost Regular Regular"/>
                <a:sym typeface="Jost Regular Regular"/>
              </a:rPr>
              <a:t>bok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 gäller: en skrift eller ett träd?</a:t>
            </a:r>
          </a:p>
          <a:p>
            <a:pPr marL="215999" indent="-215999">
              <a:buClr>
                <a:srgbClr val="000000"/>
              </a:buClr>
              <a:buSzPct val="45000"/>
              <a:buChar char="●"/>
              <a:defRPr spc="-1" sz="2400">
                <a:latin typeface="Jost Regular Bold"/>
                <a:ea typeface="Jost Regular Bold"/>
                <a:cs typeface="Jost Regular Bold"/>
                <a:sym typeface="Jost Regular Bold"/>
              </a:defRPr>
            </a:pPr>
            <a:r>
              <a:t>Metadata</a:t>
            </a:r>
            <a:r>
              <a:rPr>
                <a:latin typeface="Jost Regular Light"/>
                <a:ea typeface="Jost Regular Light"/>
                <a:cs typeface="Jost Regular Light"/>
                <a:sym typeface="Jost Regular Light"/>
              </a:rPr>
              <a:t>: I vad slags text förekommer ordet? Vem skrev texten? Och när?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Några av Språkbankens korpusar</a:t>
            </a:r>
          </a:p>
        </p:txBody>
      </p:sp>
      <p:sp>
        <p:nvSpPr>
          <p:cNvPr id="782" name="PlaceHolder 2"/>
          <p:cNvSpPr txBox="1"/>
          <p:nvPr>
            <p:ph type="body" sz="half" idx="4294967295"/>
          </p:nvPr>
        </p:nvSpPr>
        <p:spPr>
          <a:xfrm>
            <a:off x="6172560" y="1723320"/>
            <a:ext cx="5183281" cy="412848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finlandssvenska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historiska texter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fornsvenska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nysvenska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parallella texter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samma texter på 25+ språk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Gigaword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en stor balanserad korpus av olika genrer av nusvenskan från 1950 och framåt</a:t>
            </a:r>
          </a:p>
        </p:txBody>
      </p:sp>
      <p:sp>
        <p:nvSpPr>
          <p:cNvPr id="783" name="PlaceHolder 3"/>
          <p:cNvSpPr txBox="1"/>
          <p:nvPr/>
        </p:nvSpPr>
        <p:spPr>
          <a:xfrm>
            <a:off x="836639" y="1715760"/>
            <a:ext cx="5183282" cy="452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skönlitteratur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tidningar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tidskrifter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sociala medier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bloggar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forum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Twitter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myndighetstexter</a:t>
            </a:r>
            <a:endParaRPr spc="-1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31999" indent="-323999">
              <a:lnSpc>
                <a:spcPct val="90000"/>
              </a:lnSpc>
              <a:spcBef>
                <a:spcPts val="1100"/>
              </a:spcBef>
              <a:buClr>
                <a:srgbClr val="F0581A"/>
              </a:buClr>
              <a:buSzPct val="100000"/>
              <a:buChar char="■"/>
              <a:defRPr spc="-100" sz="2100"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Wikipedia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 txBox="1"/>
          <p:nvPr>
            <p:ph type="title" idx="4294967295"/>
          </p:nvPr>
        </p:nvSpPr>
        <p:spPr>
          <a:xfrm>
            <a:off x="838079" y="665999"/>
            <a:ext cx="10516322" cy="771841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100000"/>
              </a:lnSpc>
              <a:defRPr cap="all" spc="-100" sz="4200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lvl1pPr>
          </a:lstStyle>
          <a:p>
            <a:pPr/>
            <a:r>
              <a:t>Några av Språkbankens lexikon</a:t>
            </a:r>
          </a:p>
        </p:txBody>
      </p:sp>
      <p:sp>
        <p:nvSpPr>
          <p:cNvPr id="786" name="PlaceHolder 2"/>
          <p:cNvSpPr txBox="1"/>
          <p:nvPr>
            <p:ph type="body" idx="4294967295"/>
          </p:nvPr>
        </p:nvSpPr>
        <p:spPr>
          <a:xfrm>
            <a:off x="836640" y="1715760"/>
            <a:ext cx="10503360" cy="470952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SALDO: ett semantiskt och morfologiskt lexikon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Hellquists svenska etymologiska ordbok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Bliss-symbollexikon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Schlyters och Söderwalls ordböcker över medeltidssvenskan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attitydlexikon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lånordslexikon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427679" indent="-320759" defTabSz="905255">
              <a:spcBef>
                <a:spcPts val="1300"/>
              </a:spcBef>
              <a:buClr>
                <a:srgbClr val="F0581A"/>
              </a:buClr>
              <a:buSzPct val="100000"/>
              <a:buChar char="■"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Swesaurus (ett svenskt ordnät, ett svenskt begreppslexikon)</a:t>
            </a:r>
            <a:endParaRPr spc="0">
              <a:latin typeface="Jost Regular Regular"/>
              <a:ea typeface="Jost Regular Regular"/>
              <a:cs typeface="Jost Regular Regular"/>
              <a:sym typeface="Jost Regular Regular"/>
            </a:endParaRPr>
          </a:p>
          <a:p>
            <a:pPr marL="0" indent="0" defTabSz="905255">
              <a:spcBef>
                <a:spcPts val="1300"/>
              </a:spcBef>
              <a:buSzTx/>
              <a:buFont typeface="Wingdings"/>
              <a:buNone/>
              <a:defRPr spc="0" sz="2178">
                <a:solidFill>
                  <a:srgbClr val="000000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pPr>
          </a:p>
          <a:p>
            <a:pPr marL="0" indent="0" defTabSz="905255">
              <a:spcBef>
                <a:spcPts val="1300"/>
              </a:spcBef>
              <a:buSzTx/>
              <a:buFont typeface="Wingdings"/>
              <a:buNone/>
              <a:defRPr spc="-99" sz="2178">
                <a:solidFill>
                  <a:srgbClr val="000000"/>
                </a:solidFill>
                <a:latin typeface="Jost Regular Light"/>
                <a:ea typeface="Jost Regular Light"/>
                <a:cs typeface="Jost Regular Light"/>
                <a:sym typeface="Jost Regular Light"/>
              </a:defRPr>
            </a:pPr>
            <a:r>
              <a:t>Våra lexikon är skapade för automatisk textanalys.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Office-tema">
  <a:themeElements>
    <a:clrScheme name="2_Office-tema">
      <a:dk1>
        <a:srgbClr val="000000"/>
      </a:dk1>
      <a:lt1>
        <a:srgbClr val="F0581A"/>
      </a:lt1>
      <a:dk2>
        <a:srgbClr val="A7A7A7"/>
      </a:dk2>
      <a:lt2>
        <a:srgbClr val="535353"/>
      </a:lt2>
      <a:accent1>
        <a:srgbClr val="F26B21"/>
      </a:accent1>
      <a:accent2>
        <a:srgbClr val="883C12"/>
      </a:accent2>
      <a:accent3>
        <a:srgbClr val="8F8F8F"/>
      </a:accent3>
      <a:accent4>
        <a:srgbClr val="682E0E"/>
      </a:accent4>
      <a:accent5>
        <a:srgbClr val="A5A5A5"/>
      </a:accent5>
      <a:accent6>
        <a:srgbClr val="49200A"/>
      </a:accent6>
      <a:hlink>
        <a:srgbClr val="0000FF"/>
      </a:hlink>
      <a:folHlink>
        <a:srgbClr val="FF00FF"/>
      </a:folHlink>
    </a:clrScheme>
    <a:fontScheme name="2_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_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1274641"/>
            <a:satOff val="-75999"/>
            <a:lumOff val="69803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Office-tema">
  <a:themeElements>
    <a:clrScheme name="2_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6B21"/>
      </a:accent1>
      <a:accent2>
        <a:srgbClr val="883C12"/>
      </a:accent2>
      <a:accent3>
        <a:srgbClr val="8F8F8F"/>
      </a:accent3>
      <a:accent4>
        <a:srgbClr val="682E0E"/>
      </a:accent4>
      <a:accent5>
        <a:srgbClr val="A5A5A5"/>
      </a:accent5>
      <a:accent6>
        <a:srgbClr val="49200A"/>
      </a:accent6>
      <a:hlink>
        <a:srgbClr val="0000FF"/>
      </a:hlink>
      <a:folHlink>
        <a:srgbClr val="FF00FF"/>
      </a:folHlink>
    </a:clrScheme>
    <a:fontScheme name="2_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_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-1274641"/>
            <a:satOff val="-75999"/>
            <a:lumOff val="69803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U Dokument Grp" ma:contentTypeID="0x010100C7C811754E204E47A665D3B7C5D98E1E0100961E2A72630A2A4EBEF7275AC7DF7D23" ma:contentTypeVersion="61" ma:contentTypeDescription="" ma:contentTypeScope="" ma:versionID="1ed9f8ffcde1513b4b5ddde831c280f4">
  <xsd:schema xmlns:xsd="http://www.w3.org/2001/XMLSchema" xmlns:xs="http://www.w3.org/2001/XMLSchema" xmlns:p="http://schemas.microsoft.com/office/2006/metadata/properties" xmlns:ns2="419e33d5-9e98-4195-8e51-86e5dce2dadc" xmlns:ns3="231fe8cf-ccc0-454c-9b48-ac3bf72b5807" xmlns:ns4="4160d47a-ddaf-4f96-aa5a-ac84a930d3d1" xmlns:ns5="ae9dd6ea-c2e4-4869-976b-8dbce2ea94e0" xmlns:ns6="a94ff575-881d-444c-a15f-28f2022b7885" xmlns:ns7="01c4915b-f4e9-4e86-a0a7-0671345a4195" targetNamespace="http://schemas.microsoft.com/office/2006/metadata/properties" ma:root="true" ma:fieldsID="cedc52484ccbb2b1b407e0e36f2f5494" ns2:_="" ns3:_="" ns4:_="" ns5:_="" ns6:_="" ns7:_="">
    <xsd:import namespace="419e33d5-9e98-4195-8e51-86e5dce2dadc"/>
    <xsd:import namespace="231fe8cf-ccc0-454c-9b48-ac3bf72b5807"/>
    <xsd:import namespace="4160d47a-ddaf-4f96-aa5a-ac84a930d3d1"/>
    <xsd:import namespace="ae9dd6ea-c2e4-4869-976b-8dbce2ea94e0"/>
    <xsd:import namespace="a94ff575-881d-444c-a15f-28f2022b7885"/>
    <xsd:import namespace="01c4915b-f4e9-4e86-a0a7-0671345a4195"/>
    <xsd:element name="properties">
      <xsd:complexType>
        <xsd:sequence>
          <xsd:element name="documentManagement">
            <xsd:complexType>
              <xsd:all>
                <xsd:element ref="ns3:GU_DocDescription" minOccurs="0"/>
                <xsd:element ref="ns2:TaxKeywordTaxHTField" minOccurs="0"/>
                <xsd:element ref="ns2:TaxCatchAll" minOccurs="0"/>
                <xsd:element ref="ns2:TaxCatchAllLabel" minOccurs="0"/>
                <xsd:element ref="ns3:GU_DocStatus" minOccurs="0"/>
                <xsd:element ref="ns3:ffd98747c26642ec8caf6ec3431d5d08" minOccurs="0"/>
                <xsd:element ref="ns4:b96f7c442203436fbdf8d4ebf5de5e7a" minOccurs="0"/>
                <xsd:element ref="ns4:GU_AccessRight" minOccurs="0"/>
                <xsd:element ref="ns4:GU_EstablishedDate" minOccurs="0"/>
                <xsd:element ref="ns4:GU_ArchivedDate" minOccurs="0"/>
                <xsd:element ref="ns2:GU_ArchivedBy" minOccurs="0"/>
                <xsd:element ref="ns4:GU_ArchiveDocId" minOccurs="0"/>
                <xsd:element ref="ns4:GU_ArchiveDocGuid" minOccurs="0"/>
                <xsd:element ref="ns4:GU_ArchiveDocVersionId" minOccurs="0"/>
                <xsd:element ref="ns5:GU_SiteGuid" minOccurs="0"/>
                <xsd:element ref="ns4:GU_ArchiveDocUrl" minOccurs="0"/>
                <xsd:element ref="ns2:GU_DocumentApprover" minOccurs="0"/>
                <xsd:element ref="ns2:GU_DocumentApprovedBy" minOccurs="0"/>
                <xsd:element ref="ns6:GU_DocumentApprovedDate" minOccurs="0"/>
                <xsd:element ref="ns6:GU_DocumentApproval" minOccurs="0"/>
                <xsd:element ref="ns6:GU_CommentsAuthor" minOccurs="0"/>
                <xsd:element ref="ns6:GU_DiaryNumber" minOccurs="0"/>
                <xsd:element ref="ns6:GU_DiaryDirectionType" minOccurs="0"/>
                <xsd:element ref="ns6:GU_DiaryDirectionOrg" minOccurs="0"/>
                <xsd:element ref="ns5:GU_SendToDiary" minOccurs="0"/>
                <xsd:element ref="ns5:GU_DocGrpId" minOccurs="0"/>
                <xsd:element ref="ns7:MediaServiceMetadata" minOccurs="0"/>
                <xsd:element ref="ns7:MediaServiceFastMetadata" minOccurs="0"/>
                <xsd:element ref="ns2:_dlc_DocIdPersistId" minOccurs="0"/>
                <xsd:element ref="ns2:_dlc_DocId" minOccurs="0"/>
                <xsd:element ref="ns2:_dlc_DocIdUrl" minOccurs="0"/>
                <xsd:element ref="ns7:MediaServiceDateTaken" minOccurs="0"/>
                <xsd:element ref="ns7:MediaServiceAutoTags" minOccurs="0"/>
                <xsd:element ref="ns7:MediaServiceLocation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2:SharedWithUsers" minOccurs="0"/>
                <xsd:element ref="ns2:SharedWithDetails" minOccurs="0"/>
                <xsd:element ref="ns7:MediaServiceObjectDetectorVersions" minOccurs="0"/>
                <xsd:element ref="ns7:lcf76f155ced4ddcb4097134ff3c332f" minOccurs="0"/>
                <xsd:element ref="ns7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e33d5-9e98-4195-8e51-86e5dce2dad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85cde726-cec2-4dbf-bde0-2c3495ee07f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c1fe55d-9424-4006-853a-41ae9d6de9bd}" ma:internalName="TaxCatchAll" ma:showField="CatchAllData" ma:web="419e33d5-9e98-4195-8e51-86e5dce2d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c1fe55d-9424-4006-853a-41ae9d6de9bd}" ma:internalName="TaxCatchAllLabel" ma:readOnly="true" ma:showField="CatchAllDataLabel" ma:web="419e33d5-9e98-4195-8e51-86e5dce2d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U_ArchivedBy" ma:index="21" nillable="true" ma:displayName="Archived By" ma:hidden="true" ma:list="UserInfo" ma:SharePointGroup="0" ma:internalName="GU_Archiv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r" ma:index="27" nillable="true" ma:displayName="Document approver" ma:hidden="true" ma:list="UserInfo" ma:SharePointGroup="0" ma:internalName="GU_DocumentApprov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U_DocumentApprovedBy" ma:index="28" nillable="true" ma:displayName="Document approved by" ma:hidden="true" ma:list="UserInfo" ma:SharePointGroup="0" ma:internalName="GU_DocumentApprov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41" nillable="true" ma:displayName="Document ID Value" ma:description="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4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e8cf-ccc0-454c-9b48-ac3bf72b5807" elementFormDefault="qualified">
    <xsd:import namespace="http://schemas.microsoft.com/office/2006/documentManagement/types"/>
    <xsd:import namespace="http://schemas.microsoft.com/office/infopath/2007/PartnerControls"/>
    <xsd:element name="GU_DocDescription" ma:index="3" nillable="true" ma:displayName="Document Description" ma:internalName="GU_DocDescription">
      <xsd:simpleType>
        <xsd:restriction base="dms:Note">
          <xsd:maxLength value="255"/>
        </xsd:restriction>
      </xsd:simpleType>
    </xsd:element>
    <xsd:element name="GU_DocStatus" ma:index="13" nillable="true" ma:displayName="Document Status" ma:default="Arbetsmaterial" ma:format="Dropdown" ma:internalName="GU_DocStatus" ma:readOnly="true">
      <xsd:simpleType>
        <xsd:restriction base="dms:Choice">
          <xsd:enumeration value="Arbetsmaterial"/>
          <xsd:enumeration value="Fastställande pågår"/>
          <xsd:enumeration value="Fastställd"/>
          <xsd:enumeration value="Väntar på attest"/>
          <xsd:enumeration value="Fel vid fastställande"/>
        </xsd:restriction>
      </xsd:simpleType>
    </xsd:element>
    <xsd:element name="ffd98747c26642ec8caf6ec3431d5d08" ma:index="14" nillable="true" ma:taxonomy="true" ma:internalName="ffd98747c26642ec8caf6ec3431d5d08" ma:taxonomyFieldName="GU_DocOrganisation" ma:displayName="Responsible Unit" ma:readOnly="true" ma:default="" ma:fieldId="{ffd98747-c266-42ec-8caf-6ec3431d5d08}" ma:sspId="85cde726-cec2-4dbf-bde0-2c3495ee07fa" ma:termSetId="938bbb0a-f50e-4d72-96c1-d7b7216eae1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0d47a-ddaf-4f96-aa5a-ac84a930d3d1" elementFormDefault="qualified">
    <xsd:import namespace="http://schemas.microsoft.com/office/2006/documentManagement/types"/>
    <xsd:import namespace="http://schemas.microsoft.com/office/infopath/2007/PartnerControls"/>
    <xsd:element name="b96f7c442203436fbdf8d4ebf5de5e7a" ma:index="16" nillable="true" ma:taxonomy="true" ma:internalName="b96f7c442203436fbdf8d4ebf5de5e7a" ma:taxonomyFieldName="GU_RecordType" ma:displayName="Record Type" ma:readOnly="true" ma:default="" ma:fieldId="{b96f7c44-2203-436f-bdf8-d4ebf5de5e7a}" ma:sspId="85cde726-cec2-4dbf-bde0-2c3495ee07fa" ma:termSetId="f64da07e-df9c-4500-a5ac-815ac12114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U_AccessRight" ma:index="18" nillable="true" ma:displayName="Access Right" ma:default="0" ma:format="Dropdown" ma:internalName="GU_AccessRight" ma:readOnly="true">
      <xsd:simpleType>
        <xsd:restriction base="dms:Choice">
          <xsd:enumeration value="0"/>
          <xsd:enumeration value="1"/>
          <xsd:enumeration value="2"/>
          <xsd:enumeration value="3"/>
          <xsd:enumeration value="4"/>
          <xsd:enumeration value="5"/>
        </xsd:restriction>
      </xsd:simpleType>
    </xsd:element>
    <xsd:element name="GU_EstablishedDate" ma:index="19" nillable="true" ma:displayName="Established Date" ma:format="DateTime" ma:internalName="GU_EstablishedDate" ma:readOnly="true">
      <xsd:simpleType>
        <xsd:restriction base="dms:DateTime"/>
      </xsd:simpleType>
    </xsd:element>
    <xsd:element name="GU_ArchivedDate" ma:index="20" nillable="true" ma:displayName="Archived Date" ma:format="DateTime" ma:hidden="true" ma:internalName="GU_ArchivedDate" ma:readOnly="false">
      <xsd:simpleType>
        <xsd:restriction base="dms:DateTime"/>
      </xsd:simpleType>
    </xsd:element>
    <xsd:element name="GU_ArchiveDocId" ma:index="22" nillable="true" ma:displayName="Archive Doc Id" ma:hidden="true" ma:internalName="GU_ArchiveDocId" ma:readOnly="false">
      <xsd:simpleType>
        <xsd:restriction base="dms:Text">
          <xsd:maxLength value="255"/>
        </xsd:restriction>
      </xsd:simpleType>
    </xsd:element>
    <xsd:element name="GU_ArchiveDocGuid" ma:index="23" nillable="true" ma:displayName="Archive Doc Guid" ma:hidden="true" ma:internalName="GU_ArchiveDocGuid" ma:readOnly="false">
      <xsd:simpleType>
        <xsd:restriction base="dms:Text">
          <xsd:maxLength value="255"/>
        </xsd:restriction>
      </xsd:simpleType>
    </xsd:element>
    <xsd:element name="GU_ArchiveDocVersionId" ma:index="24" nillable="true" ma:displayName="Archive Doc Version Id" ma:hidden="true" ma:internalName="GU_ArchiveDocVersionId" ma:readOnly="false">
      <xsd:simpleType>
        <xsd:restriction base="dms:Text">
          <xsd:maxLength value="255"/>
        </xsd:restriction>
      </xsd:simpleType>
    </xsd:element>
    <xsd:element name="GU_ArchiveDocUrl" ma:index="26" nillable="true" ma:displayName="Archive Doc Url" ma:hidden="true" ma:internalName="GU_ArchiveDocUrl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d6ea-c2e4-4869-976b-8dbce2ea94e0" elementFormDefault="qualified">
    <xsd:import namespace="http://schemas.microsoft.com/office/2006/documentManagement/types"/>
    <xsd:import namespace="http://schemas.microsoft.com/office/infopath/2007/PartnerControls"/>
    <xsd:element name="GU_SiteGuid" ma:index="25" nillable="true" ma:displayName="Site Guid" ma:hidden="true" ma:internalName="GU_SiteGuid" ma:readOnly="false">
      <xsd:simpleType>
        <xsd:restriction base="dms:Text">
          <xsd:maxLength value="255"/>
        </xsd:restriction>
      </xsd:simpleType>
    </xsd:element>
    <xsd:element name="GU_SendToDiary" ma:index="35" nillable="true" ma:displayName="Add to Diary" ma:default="0" ma:description="Anger om handlingen också ska skickas till diariet när den fastställs" ma:internalName="GU_SendToDiary" ma:readOnly="true">
      <xsd:simpleType>
        <xsd:restriction base="dms:Boolean"/>
      </xsd:simpleType>
    </xsd:element>
    <xsd:element name="GU_DocGrpId" ma:index="37" nillable="true" ma:displayName="Grp Id" ma:internalName="GU_DocGrp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ff575-881d-444c-a15f-28f2022b7885" elementFormDefault="qualified">
    <xsd:import namespace="http://schemas.microsoft.com/office/2006/documentManagement/types"/>
    <xsd:import namespace="http://schemas.microsoft.com/office/infopath/2007/PartnerControls"/>
    <xsd:element name="GU_DocumentApprovedDate" ma:index="29" nillable="true" ma:displayName="Document approved" ma:format="DateTime" ma:hidden="true" ma:internalName="GU_DocumentApprovedDate" ma:readOnly="false">
      <xsd:simpleType>
        <xsd:restriction base="dms:DateTime"/>
      </xsd:simpleType>
    </xsd:element>
    <xsd:element name="GU_DocumentApproval" ma:index="30" nillable="true" ma:displayName="Document approval" ma:default="0" ma:hidden="true" ma:internalName="GU_DocumentApproval" ma:readOnly="false">
      <xsd:simpleType>
        <xsd:restriction base="dms:Boolean"/>
      </xsd:simpleType>
    </xsd:element>
    <xsd:element name="GU_CommentsAuthor" ma:index="31" nillable="true" ma:displayName="Comments from author" ma:internalName="GU_CommentsAuthor" ma:readOnly="true">
      <xsd:simpleType>
        <xsd:restriction base="dms:Note"/>
      </xsd:simpleType>
    </xsd:element>
    <xsd:element name="GU_DiaryNumber" ma:index="32" nillable="true" ma:displayName="Diary number" ma:description="Diarienr som kan användas vid fastställande" ma:internalName="GU_DiaryNumber" ma:readOnly="true">
      <xsd:simpleType>
        <xsd:restriction base="dms:Text">
          <xsd:maxLength value="255"/>
        </xsd:restriction>
      </xsd:simpleType>
    </xsd:element>
    <xsd:element name="GU_DiaryDirectionType" ma:index="33" nillable="true" ma:displayName="Direction Type" ma:description="Avser riktning typ för handling som diarieförs" ma:internalName="GU_DiaryDirectionType" ma:readOnly="true">
      <xsd:simpleType>
        <xsd:restriction base="dms:Text">
          <xsd:maxLength value="255"/>
        </xsd:restriction>
      </xsd:simpleType>
    </xsd:element>
    <xsd:element name="GU_DiaryDirectionOrg" ma:index="34" nillable="true" ma:displayName="Direction Org" ma:description="Avser avsändare mottagare för handlingen (beroende på vald typ riktning)" ma:internalName="GU_DiaryDirectionOrg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4915b-f4e9-4e86-a0a7-0671345a4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4" nillable="true" ma:displayName="Tags" ma:internalName="MediaServiceAutoTags" ma:readOnly="true">
      <xsd:simpleType>
        <xsd:restriction base="dms:Text"/>
      </xsd:simpleType>
    </xsd:element>
    <xsd:element name="MediaServiceLocation" ma:index="45" nillable="true" ma:displayName="Location" ma:internalName="MediaServiceLocation" ma:readOnly="true">
      <xsd:simpleType>
        <xsd:restriction base="dms:Text"/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5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53" nillable="true" ma:taxonomy="true" ma:internalName="lcf76f155ced4ddcb4097134ff3c332f" ma:taxonomyFieldName="MediaServiceImageTags" ma:displayName="Image Tags" ma:readOnly="false" ma:fieldId="{5cf76f15-5ced-4ddc-b409-7134ff3c332f}" ma:taxonomyMulti="true" ma:sspId="85cde726-cec2-4dbf-bde0-2c3495ee0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5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U_DocumentApprovedBy xmlns="419e33d5-9e98-4195-8e51-86e5dce2dadc">
      <UserInfo>
        <DisplayName/>
        <AccountId xsi:nil="true"/>
        <AccountType/>
      </UserInfo>
    </GU_DocumentApprovedBy>
    <TaxKeywordTaxHTField xmlns="419e33d5-9e98-4195-8e51-86e5dce2dadc">
      <Terms xmlns="http://schemas.microsoft.com/office/infopath/2007/PartnerControls"/>
    </TaxKeywordTaxHTField>
    <GU_ArchiveDocId xmlns="4160d47a-ddaf-4f96-aa5a-ac84a930d3d1" xsi:nil="true"/>
    <GU_DocGrpId xmlns="ae9dd6ea-c2e4-4869-976b-8dbce2ea94e0" xsi:nil="true"/>
    <lcf76f155ced4ddcb4097134ff3c332f xmlns="01c4915b-f4e9-4e86-a0a7-0671345a4195">
      <Terms xmlns="http://schemas.microsoft.com/office/infopath/2007/PartnerControls"/>
    </lcf76f155ced4ddcb4097134ff3c332f>
    <TaxCatchAll xmlns="419e33d5-9e98-4195-8e51-86e5dce2dadc">
      <Value>1</Value>
    </TaxCatchAll>
    <GU_ArchivedDate xmlns="4160d47a-ddaf-4f96-aa5a-ac84a930d3d1" xsi:nil="true"/>
    <GU_ArchiveDocVersionId xmlns="4160d47a-ddaf-4f96-aa5a-ac84a930d3d1" xsi:nil="true"/>
    <GU_DocumentApproval xmlns="a94ff575-881d-444c-a15f-28f2022b7885">false</GU_DocumentApproval>
    <GU_DocDescription xmlns="231fe8cf-ccc0-454c-9b48-ac3bf72b5807" xsi:nil="true"/>
    <GU_ArchivedBy xmlns="419e33d5-9e98-4195-8e51-86e5dce2dadc">
      <UserInfo>
        <DisplayName/>
        <AccountId xsi:nil="true"/>
        <AccountType/>
      </UserInfo>
    </GU_ArchivedBy>
    <GU_DocumentApprover xmlns="419e33d5-9e98-4195-8e51-86e5dce2dadc">
      <UserInfo>
        <DisplayName/>
        <AccountId xsi:nil="true"/>
        <AccountType/>
      </UserInfo>
    </GU_DocumentApprover>
    <GU_ArchiveDocGuid xmlns="4160d47a-ddaf-4f96-aa5a-ac84a930d3d1" xsi:nil="true"/>
    <GU_SiteGuid xmlns="ae9dd6ea-c2e4-4869-976b-8dbce2ea94e0" xsi:nil="true"/>
    <GU_DocumentApprovedDate xmlns="a94ff575-881d-444c-a15f-28f2022b7885" xsi:nil="true"/>
    <GU_SendToDiary xmlns="ae9dd6ea-c2e4-4869-976b-8dbce2ea94e0">false</GU_SendToDiary>
    <_dlc_DocId xmlns="419e33d5-9e98-4195-8e51-86e5dce2dadc">GU244-586169243-1492</_dlc_DocId>
    <GU_AccessRight xmlns="4160d47a-ddaf-4f96-aa5a-ac84a930d3d1">0</GU_AccessRight>
    <GU_DocStatus xmlns="231fe8cf-ccc0-454c-9b48-ac3bf72b5807">Arbetsmaterial</GU_DocStatus>
    <_dlc_DocIdUrl xmlns="419e33d5-9e98-4195-8e51-86e5dce2dadc">
      <Url>https://gunet.sharepoint.com/sites/sy-grp-sprakbanken/_layouts/15/DocIdRedir.aspx?ID=GU244-586169243-1492</Url>
      <Description>GU244-586169243-1492</Description>
    </_dlc_DocIdUrl>
    <ffd98747c26642ec8caf6ec3431d5d08 xmlns="231fe8cf-ccc0-454c-9b48-ac3bf72b58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Institutionen för svenska språket</TermName>
          <TermId xmlns="http://schemas.microsoft.com/office/infopath/2007/PartnerControls">5d7199a3-855d-4bf9-a758-c0b94b006c3b</TermId>
        </TermInfo>
      </Terms>
    </ffd98747c26642ec8caf6ec3431d5d08>
    <b96f7c442203436fbdf8d4ebf5de5e7a xmlns="4160d47a-ddaf-4f96-aa5a-ac84a930d3d1">
      <Terms xmlns="http://schemas.microsoft.com/office/infopath/2007/PartnerControls"/>
    </b96f7c442203436fbdf8d4ebf5de5e7a>
  </documentManagement>
</p:properties>
</file>

<file path=customXml/itemProps1.xml><?xml version="1.0" encoding="utf-8"?>
<ds:datastoreItem xmlns:ds="http://schemas.openxmlformats.org/officeDocument/2006/customXml" ds:itemID="{52C06ECB-1122-4739-B6BF-D9829FDCE66F}"/>
</file>

<file path=customXml/itemProps2.xml><?xml version="1.0" encoding="utf-8"?>
<ds:datastoreItem xmlns:ds="http://schemas.openxmlformats.org/officeDocument/2006/customXml" ds:itemID="{24BDA402-5DAA-4FB9-9B35-A4649333142B}"/>
</file>

<file path=customXml/itemProps3.xml><?xml version="1.0" encoding="utf-8"?>
<ds:datastoreItem xmlns:ds="http://schemas.openxmlformats.org/officeDocument/2006/customXml" ds:itemID="{74734D3E-DA41-4793-B2BE-AB06B0EE0012}"/>
</file>

<file path=customXml/itemProps4.xml><?xml version="1.0" encoding="utf-8"?>
<ds:datastoreItem xmlns:ds="http://schemas.openxmlformats.org/officeDocument/2006/customXml" ds:itemID="{EB12FD9F-BD9C-4F23-8F0A-65AAEBF2F2E3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0x010100C7C811754E204E47A665D3B7C5D98E1E0100961E2A72630A2A4EBEF7275AC7DF7D23</vt:lpwstr>
  </property>
  <property fmtid="{D5CDD505-2E9C-101B-9397-08002B2CF9AE}" pid="3" name="_dlc_DocIdItemGuid">
    <vt:lpwstr>6075d242-716a-4110-a0e2-7ef544dba70f</vt:lpwstr>
  </property>
  <property fmtid="{D5CDD505-2E9C-101B-9397-08002B2CF9AE}" pid="4" name="TaxKeyword">
    <vt:lpwstr/>
  </property>
  <property fmtid="{D5CDD505-2E9C-101B-9397-08002B2CF9AE}" pid="5" name="MediaServiceImageTags">
    <vt:lpwstr/>
  </property>
  <property fmtid="{D5CDD505-2E9C-101B-9397-08002B2CF9AE}" pid="6" name="GU_DocOrganisation">
    <vt:lpwstr>1;#Institutionen för svenska språket|5d7199a3-855d-4bf9-a758-c0b94b006c3b</vt:lpwstr>
  </property>
  <property fmtid="{D5CDD505-2E9C-101B-9397-08002B2CF9AE}" pid="7" name="GU_RecordType">
    <vt:lpwstr/>
  </property>
</Properties>
</file>